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66" r:id="rId4"/>
    <p:sldId id="262" r:id="rId5"/>
    <p:sldId id="259" r:id="rId6"/>
    <p:sldId id="261" r:id="rId7"/>
    <p:sldId id="270" r:id="rId8"/>
    <p:sldId id="271" r:id="rId9"/>
    <p:sldId id="272" r:id="rId10"/>
    <p:sldId id="273" r:id="rId11"/>
    <p:sldId id="276" r:id="rId12"/>
    <p:sldId id="277" r:id="rId13"/>
    <p:sldId id="279" r:id="rId14"/>
    <p:sldId id="274" r:id="rId15"/>
    <p:sldId id="275" r:id="rId16"/>
    <p:sldId id="260" r:id="rId17"/>
    <p:sldId id="264" r:id="rId18"/>
    <p:sldId id="267" r:id="rId19"/>
    <p:sldId id="268" r:id="rId20"/>
    <p:sldId id="26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9695"/>
    <a:srgbClr val="D3EAF0"/>
    <a:srgbClr val="FBE4D2"/>
    <a:srgbClr val="EAB281"/>
    <a:srgbClr val="4F9FD7"/>
    <a:srgbClr val="A197B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33" autoAdjust="0"/>
  </p:normalViewPr>
  <p:slideViewPr>
    <p:cSldViewPr snapToGrid="0" snapToObjects="1">
      <p:cViewPr varScale="1">
        <p:scale>
          <a:sx n="99" d="100"/>
          <a:sy n="99" d="100"/>
        </p:scale>
        <p:origin x="-9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2D4A6-2435-FB4F-AB75-E8464B50D7C4}" type="doc">
      <dgm:prSet loTypeId="urn:microsoft.com/office/officeart/2005/8/layout/radial4" loCatId="" qsTypeId="urn:microsoft.com/office/officeart/2005/8/quickstyle/3D6" qsCatId="3D" csTypeId="urn:microsoft.com/office/officeart/2005/8/colors/accent1_2" csCatId="accent1" phldr="1"/>
      <dgm:spPr/>
      <dgm:t>
        <a:bodyPr/>
        <a:lstStyle/>
        <a:p>
          <a:endParaRPr lang="en-US"/>
        </a:p>
      </dgm:t>
    </dgm:pt>
    <dgm:pt modelId="{16CCE381-6EB3-D547-BE93-CD8B6E5D8E9B}">
      <dgm:prSet phldrT="[Text]"/>
      <dgm:spPr/>
      <dgm:t>
        <a:bodyPr/>
        <a:lstStyle/>
        <a:p>
          <a:r>
            <a:rPr lang="en-US" dirty="0" smtClean="0"/>
            <a:t>GHG inversion system</a:t>
          </a:r>
          <a:endParaRPr lang="en-US" dirty="0"/>
        </a:p>
      </dgm:t>
    </dgm:pt>
    <dgm:pt modelId="{7BBD3D14-ADEE-3348-927A-93FDC3CF1BCD}" type="parTrans" cxnId="{5942A366-81FF-8149-BDED-00F0846A6E39}">
      <dgm:prSet/>
      <dgm:spPr/>
      <dgm:t>
        <a:bodyPr/>
        <a:lstStyle/>
        <a:p>
          <a:endParaRPr lang="en-US"/>
        </a:p>
      </dgm:t>
    </dgm:pt>
    <dgm:pt modelId="{A906510C-B287-9548-B1E4-DB488CA723A4}" type="sibTrans" cxnId="{5942A366-81FF-8149-BDED-00F0846A6E39}">
      <dgm:prSet/>
      <dgm:spPr/>
      <dgm:t>
        <a:bodyPr/>
        <a:lstStyle/>
        <a:p>
          <a:endParaRPr lang="en-US"/>
        </a:p>
      </dgm:t>
    </dgm:pt>
    <dgm:pt modelId="{0CD16B8B-82DA-D743-B11F-D8BFCE170015}">
      <dgm:prSet phldrT="[Text]"/>
      <dgm:spPr/>
      <dgm:t>
        <a:bodyPr/>
        <a:lstStyle/>
        <a:p>
          <a:r>
            <a:rPr lang="en-US" dirty="0" smtClean="0"/>
            <a:t>Transport model</a:t>
          </a:r>
          <a:endParaRPr lang="en-US" dirty="0"/>
        </a:p>
      </dgm:t>
    </dgm:pt>
    <dgm:pt modelId="{70A3306D-AEF2-7D48-B468-1F50B77337B4}" type="parTrans" cxnId="{84DF5C87-3685-9F4C-9681-51012BD3C02A}">
      <dgm:prSet/>
      <dgm:spPr/>
      <dgm:t>
        <a:bodyPr/>
        <a:lstStyle/>
        <a:p>
          <a:endParaRPr lang="en-US"/>
        </a:p>
      </dgm:t>
    </dgm:pt>
    <dgm:pt modelId="{61B926B1-D433-984D-AA51-D702A1D4B6AD}" type="sibTrans" cxnId="{84DF5C87-3685-9F4C-9681-51012BD3C02A}">
      <dgm:prSet/>
      <dgm:spPr/>
      <dgm:t>
        <a:bodyPr/>
        <a:lstStyle/>
        <a:p>
          <a:endParaRPr lang="en-US"/>
        </a:p>
      </dgm:t>
    </dgm:pt>
    <dgm:pt modelId="{62D9F92D-A7BA-7D40-9F43-82A73A1BB22D}">
      <dgm:prSet phldrT="[Text]"/>
      <dgm:spPr/>
      <dgm:t>
        <a:bodyPr/>
        <a:lstStyle/>
        <a:p>
          <a:r>
            <a:rPr lang="en-US" dirty="0" smtClean="0"/>
            <a:t>GHG measurements</a:t>
          </a:r>
          <a:endParaRPr lang="en-US" dirty="0"/>
        </a:p>
      </dgm:t>
    </dgm:pt>
    <dgm:pt modelId="{ABB938A6-7B1A-D849-A7E1-1AFD43023742}" type="parTrans" cxnId="{220DE98F-88AB-334A-8B45-3CA4FE0F7F4A}">
      <dgm:prSet/>
      <dgm:spPr/>
      <dgm:t>
        <a:bodyPr/>
        <a:lstStyle/>
        <a:p>
          <a:endParaRPr lang="en-US"/>
        </a:p>
      </dgm:t>
    </dgm:pt>
    <dgm:pt modelId="{5FD583FF-F117-9842-8330-62EBAED497F2}" type="sibTrans" cxnId="{220DE98F-88AB-334A-8B45-3CA4FE0F7F4A}">
      <dgm:prSet/>
      <dgm:spPr/>
      <dgm:t>
        <a:bodyPr/>
        <a:lstStyle/>
        <a:p>
          <a:endParaRPr lang="en-US"/>
        </a:p>
      </dgm:t>
    </dgm:pt>
    <dgm:pt modelId="{5CF05485-4BD6-C744-A53D-13DCBEA9AA23}">
      <dgm:prSet phldrT="[Text]"/>
      <dgm:spPr/>
      <dgm:t>
        <a:bodyPr/>
        <a:lstStyle/>
        <a:p>
          <a:r>
            <a:rPr lang="en-US" dirty="0" smtClean="0"/>
            <a:t>A priori fluxes</a:t>
          </a:r>
          <a:endParaRPr lang="en-US" dirty="0"/>
        </a:p>
      </dgm:t>
    </dgm:pt>
    <dgm:pt modelId="{38EA6051-B490-1B49-AF17-897BDCADFF97}" type="parTrans" cxnId="{1A1CE84A-3522-C841-B271-AFB41066A791}">
      <dgm:prSet/>
      <dgm:spPr/>
      <dgm:t>
        <a:bodyPr/>
        <a:lstStyle/>
        <a:p>
          <a:endParaRPr lang="en-US"/>
        </a:p>
      </dgm:t>
    </dgm:pt>
    <dgm:pt modelId="{7E07A13A-C5DC-C349-9229-2F977E376BD6}" type="sibTrans" cxnId="{1A1CE84A-3522-C841-B271-AFB41066A791}">
      <dgm:prSet/>
      <dgm:spPr/>
      <dgm:t>
        <a:bodyPr/>
        <a:lstStyle/>
        <a:p>
          <a:endParaRPr lang="en-US"/>
        </a:p>
      </dgm:t>
    </dgm:pt>
    <dgm:pt modelId="{88E8CF67-2EE4-3F41-8F21-89D23D2F5074}" type="pres">
      <dgm:prSet presAssocID="{71D2D4A6-2435-FB4F-AB75-E8464B50D7C4}" presName="cycle" presStyleCnt="0">
        <dgm:presLayoutVars>
          <dgm:chMax val="1"/>
          <dgm:dir/>
          <dgm:animLvl val="ctr"/>
          <dgm:resizeHandles val="exact"/>
        </dgm:presLayoutVars>
      </dgm:prSet>
      <dgm:spPr/>
      <dgm:t>
        <a:bodyPr/>
        <a:lstStyle/>
        <a:p>
          <a:endParaRPr lang="en-US"/>
        </a:p>
      </dgm:t>
    </dgm:pt>
    <dgm:pt modelId="{9555A2FC-01D1-2646-B9F3-2098F4B7BAB5}" type="pres">
      <dgm:prSet presAssocID="{16CCE381-6EB3-D547-BE93-CD8B6E5D8E9B}" presName="centerShape" presStyleLbl="node0" presStyleIdx="0" presStyleCnt="1"/>
      <dgm:spPr/>
      <dgm:t>
        <a:bodyPr/>
        <a:lstStyle/>
        <a:p>
          <a:endParaRPr lang="en-US"/>
        </a:p>
      </dgm:t>
    </dgm:pt>
    <dgm:pt modelId="{4E5440AC-67BE-0744-985E-A66A4D4E4FE3}" type="pres">
      <dgm:prSet presAssocID="{70A3306D-AEF2-7D48-B468-1F50B77337B4}" presName="parTrans" presStyleLbl="bgSibTrans2D1" presStyleIdx="0" presStyleCnt="3"/>
      <dgm:spPr/>
      <dgm:t>
        <a:bodyPr/>
        <a:lstStyle/>
        <a:p>
          <a:endParaRPr lang="en-US"/>
        </a:p>
      </dgm:t>
    </dgm:pt>
    <dgm:pt modelId="{0139EBED-4FC0-7543-8BA8-078175B08077}" type="pres">
      <dgm:prSet presAssocID="{0CD16B8B-82DA-D743-B11F-D8BFCE170015}" presName="node" presStyleLbl="node1" presStyleIdx="0" presStyleCnt="3">
        <dgm:presLayoutVars>
          <dgm:bulletEnabled val="1"/>
        </dgm:presLayoutVars>
      </dgm:prSet>
      <dgm:spPr/>
      <dgm:t>
        <a:bodyPr/>
        <a:lstStyle/>
        <a:p>
          <a:endParaRPr lang="en-US"/>
        </a:p>
      </dgm:t>
    </dgm:pt>
    <dgm:pt modelId="{3E8862D1-9B04-924E-A38B-F25191B943FC}" type="pres">
      <dgm:prSet presAssocID="{ABB938A6-7B1A-D849-A7E1-1AFD43023742}" presName="parTrans" presStyleLbl="bgSibTrans2D1" presStyleIdx="1" presStyleCnt="3"/>
      <dgm:spPr/>
      <dgm:t>
        <a:bodyPr/>
        <a:lstStyle/>
        <a:p>
          <a:endParaRPr lang="en-US"/>
        </a:p>
      </dgm:t>
    </dgm:pt>
    <dgm:pt modelId="{D327E1EA-43C5-CE4D-8665-04340E15462F}" type="pres">
      <dgm:prSet presAssocID="{62D9F92D-A7BA-7D40-9F43-82A73A1BB22D}" presName="node" presStyleLbl="node1" presStyleIdx="1" presStyleCnt="3">
        <dgm:presLayoutVars>
          <dgm:bulletEnabled val="1"/>
        </dgm:presLayoutVars>
      </dgm:prSet>
      <dgm:spPr/>
      <dgm:t>
        <a:bodyPr/>
        <a:lstStyle/>
        <a:p>
          <a:endParaRPr lang="en-US"/>
        </a:p>
      </dgm:t>
    </dgm:pt>
    <dgm:pt modelId="{2F6F7916-CEA6-A640-B865-B6980926BD15}" type="pres">
      <dgm:prSet presAssocID="{38EA6051-B490-1B49-AF17-897BDCADFF97}" presName="parTrans" presStyleLbl="bgSibTrans2D1" presStyleIdx="2" presStyleCnt="3"/>
      <dgm:spPr/>
      <dgm:t>
        <a:bodyPr/>
        <a:lstStyle/>
        <a:p>
          <a:endParaRPr lang="en-US"/>
        </a:p>
      </dgm:t>
    </dgm:pt>
    <dgm:pt modelId="{8D9F4151-895A-0B40-95AF-CE0D8C7C0B01}" type="pres">
      <dgm:prSet presAssocID="{5CF05485-4BD6-C744-A53D-13DCBEA9AA23}" presName="node" presStyleLbl="node1" presStyleIdx="2" presStyleCnt="3">
        <dgm:presLayoutVars>
          <dgm:bulletEnabled val="1"/>
        </dgm:presLayoutVars>
      </dgm:prSet>
      <dgm:spPr/>
      <dgm:t>
        <a:bodyPr/>
        <a:lstStyle/>
        <a:p>
          <a:endParaRPr lang="en-US"/>
        </a:p>
      </dgm:t>
    </dgm:pt>
  </dgm:ptLst>
  <dgm:cxnLst>
    <dgm:cxn modelId="{A2FD1364-1474-AD4C-BC6D-78E4A204F68F}" type="presOf" srcId="{0CD16B8B-82DA-D743-B11F-D8BFCE170015}" destId="{0139EBED-4FC0-7543-8BA8-078175B08077}" srcOrd="0" destOrd="0" presId="urn:microsoft.com/office/officeart/2005/8/layout/radial4"/>
    <dgm:cxn modelId="{5942A366-81FF-8149-BDED-00F0846A6E39}" srcId="{71D2D4A6-2435-FB4F-AB75-E8464B50D7C4}" destId="{16CCE381-6EB3-D547-BE93-CD8B6E5D8E9B}" srcOrd="0" destOrd="0" parTransId="{7BBD3D14-ADEE-3348-927A-93FDC3CF1BCD}" sibTransId="{A906510C-B287-9548-B1E4-DB488CA723A4}"/>
    <dgm:cxn modelId="{84DF5C87-3685-9F4C-9681-51012BD3C02A}" srcId="{16CCE381-6EB3-D547-BE93-CD8B6E5D8E9B}" destId="{0CD16B8B-82DA-D743-B11F-D8BFCE170015}" srcOrd="0" destOrd="0" parTransId="{70A3306D-AEF2-7D48-B468-1F50B77337B4}" sibTransId="{61B926B1-D433-984D-AA51-D702A1D4B6AD}"/>
    <dgm:cxn modelId="{235824A0-DA1B-E443-8AD3-8097998EFC43}" type="presOf" srcId="{38EA6051-B490-1B49-AF17-897BDCADFF97}" destId="{2F6F7916-CEA6-A640-B865-B6980926BD15}" srcOrd="0" destOrd="0" presId="urn:microsoft.com/office/officeart/2005/8/layout/radial4"/>
    <dgm:cxn modelId="{2D028744-A19E-BD49-8C6D-0EF26000A16B}" type="presOf" srcId="{62D9F92D-A7BA-7D40-9F43-82A73A1BB22D}" destId="{D327E1EA-43C5-CE4D-8665-04340E15462F}" srcOrd="0" destOrd="0" presId="urn:microsoft.com/office/officeart/2005/8/layout/radial4"/>
    <dgm:cxn modelId="{260CF546-9388-6C43-82F0-ECE8E4A7D881}" type="presOf" srcId="{ABB938A6-7B1A-D849-A7E1-1AFD43023742}" destId="{3E8862D1-9B04-924E-A38B-F25191B943FC}" srcOrd="0" destOrd="0" presId="urn:microsoft.com/office/officeart/2005/8/layout/radial4"/>
    <dgm:cxn modelId="{1D56ACBC-E304-4A41-9D93-6E5CF561BA98}" type="presOf" srcId="{5CF05485-4BD6-C744-A53D-13DCBEA9AA23}" destId="{8D9F4151-895A-0B40-95AF-CE0D8C7C0B01}" srcOrd="0" destOrd="0" presId="urn:microsoft.com/office/officeart/2005/8/layout/radial4"/>
    <dgm:cxn modelId="{01B65FC6-6551-D340-BB4D-209DB0BA4940}" type="presOf" srcId="{70A3306D-AEF2-7D48-B468-1F50B77337B4}" destId="{4E5440AC-67BE-0744-985E-A66A4D4E4FE3}" srcOrd="0" destOrd="0" presId="urn:microsoft.com/office/officeart/2005/8/layout/radial4"/>
    <dgm:cxn modelId="{220DE98F-88AB-334A-8B45-3CA4FE0F7F4A}" srcId="{16CCE381-6EB3-D547-BE93-CD8B6E5D8E9B}" destId="{62D9F92D-A7BA-7D40-9F43-82A73A1BB22D}" srcOrd="1" destOrd="0" parTransId="{ABB938A6-7B1A-D849-A7E1-1AFD43023742}" sibTransId="{5FD583FF-F117-9842-8330-62EBAED497F2}"/>
    <dgm:cxn modelId="{FC822D1C-0837-1947-9D27-383028207F98}" type="presOf" srcId="{71D2D4A6-2435-FB4F-AB75-E8464B50D7C4}" destId="{88E8CF67-2EE4-3F41-8F21-89D23D2F5074}" srcOrd="0" destOrd="0" presId="urn:microsoft.com/office/officeart/2005/8/layout/radial4"/>
    <dgm:cxn modelId="{A8F3C7F5-E70F-3D43-BD45-ABE02E03F8C3}" type="presOf" srcId="{16CCE381-6EB3-D547-BE93-CD8B6E5D8E9B}" destId="{9555A2FC-01D1-2646-B9F3-2098F4B7BAB5}" srcOrd="0" destOrd="0" presId="urn:microsoft.com/office/officeart/2005/8/layout/radial4"/>
    <dgm:cxn modelId="{1A1CE84A-3522-C841-B271-AFB41066A791}" srcId="{16CCE381-6EB3-D547-BE93-CD8B6E5D8E9B}" destId="{5CF05485-4BD6-C744-A53D-13DCBEA9AA23}" srcOrd="2" destOrd="0" parTransId="{38EA6051-B490-1B49-AF17-897BDCADFF97}" sibTransId="{7E07A13A-C5DC-C349-9229-2F977E376BD6}"/>
    <dgm:cxn modelId="{081486FC-CC41-DA44-B73E-CD3AEECF9587}" type="presParOf" srcId="{88E8CF67-2EE4-3F41-8F21-89D23D2F5074}" destId="{9555A2FC-01D1-2646-B9F3-2098F4B7BAB5}" srcOrd="0" destOrd="0" presId="urn:microsoft.com/office/officeart/2005/8/layout/radial4"/>
    <dgm:cxn modelId="{C8F2BD05-9DC1-2642-B6FC-6F21423EB28A}" type="presParOf" srcId="{88E8CF67-2EE4-3F41-8F21-89D23D2F5074}" destId="{4E5440AC-67BE-0744-985E-A66A4D4E4FE3}" srcOrd="1" destOrd="0" presId="urn:microsoft.com/office/officeart/2005/8/layout/radial4"/>
    <dgm:cxn modelId="{45BD99F3-808C-4B4C-A294-F42DC4C14077}" type="presParOf" srcId="{88E8CF67-2EE4-3F41-8F21-89D23D2F5074}" destId="{0139EBED-4FC0-7543-8BA8-078175B08077}" srcOrd="2" destOrd="0" presId="urn:microsoft.com/office/officeart/2005/8/layout/radial4"/>
    <dgm:cxn modelId="{8C65996C-B3EC-5545-93C2-7125D7E09EB8}" type="presParOf" srcId="{88E8CF67-2EE4-3F41-8F21-89D23D2F5074}" destId="{3E8862D1-9B04-924E-A38B-F25191B943FC}" srcOrd="3" destOrd="0" presId="urn:microsoft.com/office/officeart/2005/8/layout/radial4"/>
    <dgm:cxn modelId="{DFC8D556-E33A-0946-936B-BBC539FB5F15}" type="presParOf" srcId="{88E8CF67-2EE4-3F41-8F21-89D23D2F5074}" destId="{D327E1EA-43C5-CE4D-8665-04340E15462F}" srcOrd="4" destOrd="0" presId="urn:microsoft.com/office/officeart/2005/8/layout/radial4"/>
    <dgm:cxn modelId="{7F953E23-085D-7B4E-9986-D3D710A20016}" type="presParOf" srcId="{88E8CF67-2EE4-3F41-8F21-89D23D2F5074}" destId="{2F6F7916-CEA6-A640-B865-B6980926BD15}" srcOrd="5" destOrd="0" presId="urn:microsoft.com/office/officeart/2005/8/layout/radial4"/>
    <dgm:cxn modelId="{42F54897-7241-2E43-8B75-0FDEEC9AC90D}" type="presParOf" srcId="{88E8CF67-2EE4-3F41-8F21-89D23D2F5074}" destId="{8D9F4151-895A-0B40-95AF-CE0D8C7C0B01}"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2D4A6-2435-FB4F-AB75-E8464B50D7C4}" type="doc">
      <dgm:prSet loTypeId="urn:microsoft.com/office/officeart/2005/8/layout/radial4" loCatId="" qsTypeId="urn:microsoft.com/office/officeart/2005/8/quickstyle/3D6" qsCatId="3D" csTypeId="urn:microsoft.com/office/officeart/2005/8/colors/accent1_2" csCatId="accent1" phldr="1"/>
      <dgm:spPr/>
      <dgm:t>
        <a:bodyPr/>
        <a:lstStyle/>
        <a:p>
          <a:endParaRPr lang="en-US"/>
        </a:p>
      </dgm:t>
    </dgm:pt>
    <dgm:pt modelId="{16CCE381-6EB3-D547-BE93-CD8B6E5D8E9B}">
      <dgm:prSet phldrT="[Text]"/>
      <dgm:spPr/>
      <dgm:t>
        <a:bodyPr/>
        <a:lstStyle/>
        <a:p>
          <a:r>
            <a:rPr lang="en-US" dirty="0" smtClean="0"/>
            <a:t>GHG inversion system</a:t>
          </a:r>
          <a:endParaRPr lang="en-US" dirty="0"/>
        </a:p>
      </dgm:t>
    </dgm:pt>
    <dgm:pt modelId="{7BBD3D14-ADEE-3348-927A-93FDC3CF1BCD}" type="parTrans" cxnId="{5942A366-81FF-8149-BDED-00F0846A6E39}">
      <dgm:prSet/>
      <dgm:spPr/>
      <dgm:t>
        <a:bodyPr/>
        <a:lstStyle/>
        <a:p>
          <a:endParaRPr lang="en-US"/>
        </a:p>
      </dgm:t>
    </dgm:pt>
    <dgm:pt modelId="{A906510C-B287-9548-B1E4-DB488CA723A4}" type="sibTrans" cxnId="{5942A366-81FF-8149-BDED-00F0846A6E39}">
      <dgm:prSet/>
      <dgm:spPr/>
      <dgm:t>
        <a:bodyPr/>
        <a:lstStyle/>
        <a:p>
          <a:endParaRPr lang="en-US"/>
        </a:p>
      </dgm:t>
    </dgm:pt>
    <dgm:pt modelId="{0CD16B8B-82DA-D743-B11F-D8BFCE170015}">
      <dgm:prSet phldrT="[Text]"/>
      <dgm:spPr/>
      <dgm:t>
        <a:bodyPr/>
        <a:lstStyle/>
        <a:p>
          <a:r>
            <a:rPr lang="en-US" dirty="0" smtClean="0"/>
            <a:t>Transport model</a:t>
          </a:r>
          <a:endParaRPr lang="en-US" dirty="0"/>
        </a:p>
      </dgm:t>
    </dgm:pt>
    <dgm:pt modelId="{70A3306D-AEF2-7D48-B468-1F50B77337B4}" type="parTrans" cxnId="{84DF5C87-3685-9F4C-9681-51012BD3C02A}">
      <dgm:prSet/>
      <dgm:spPr/>
      <dgm:t>
        <a:bodyPr/>
        <a:lstStyle/>
        <a:p>
          <a:endParaRPr lang="en-US"/>
        </a:p>
      </dgm:t>
    </dgm:pt>
    <dgm:pt modelId="{61B926B1-D433-984D-AA51-D702A1D4B6AD}" type="sibTrans" cxnId="{84DF5C87-3685-9F4C-9681-51012BD3C02A}">
      <dgm:prSet/>
      <dgm:spPr/>
      <dgm:t>
        <a:bodyPr/>
        <a:lstStyle/>
        <a:p>
          <a:endParaRPr lang="en-US"/>
        </a:p>
      </dgm:t>
    </dgm:pt>
    <dgm:pt modelId="{62D9F92D-A7BA-7D40-9F43-82A73A1BB22D}">
      <dgm:prSet phldrT="[Text]"/>
      <dgm:spPr/>
      <dgm:t>
        <a:bodyPr/>
        <a:lstStyle/>
        <a:p>
          <a:r>
            <a:rPr lang="en-US" dirty="0" smtClean="0"/>
            <a:t>GHG measurements</a:t>
          </a:r>
          <a:endParaRPr lang="en-US" dirty="0"/>
        </a:p>
      </dgm:t>
    </dgm:pt>
    <dgm:pt modelId="{ABB938A6-7B1A-D849-A7E1-1AFD43023742}" type="parTrans" cxnId="{220DE98F-88AB-334A-8B45-3CA4FE0F7F4A}">
      <dgm:prSet/>
      <dgm:spPr/>
      <dgm:t>
        <a:bodyPr/>
        <a:lstStyle/>
        <a:p>
          <a:endParaRPr lang="en-US"/>
        </a:p>
      </dgm:t>
    </dgm:pt>
    <dgm:pt modelId="{5FD583FF-F117-9842-8330-62EBAED497F2}" type="sibTrans" cxnId="{220DE98F-88AB-334A-8B45-3CA4FE0F7F4A}">
      <dgm:prSet/>
      <dgm:spPr/>
      <dgm:t>
        <a:bodyPr/>
        <a:lstStyle/>
        <a:p>
          <a:endParaRPr lang="en-US"/>
        </a:p>
      </dgm:t>
    </dgm:pt>
    <dgm:pt modelId="{5CF05485-4BD6-C744-A53D-13DCBEA9AA23}">
      <dgm:prSet phldrT="[Text]"/>
      <dgm:spPr/>
      <dgm:t>
        <a:bodyPr/>
        <a:lstStyle/>
        <a:p>
          <a:r>
            <a:rPr lang="en-US" dirty="0" smtClean="0"/>
            <a:t>A priori fluxes</a:t>
          </a:r>
          <a:endParaRPr lang="en-US" dirty="0"/>
        </a:p>
      </dgm:t>
    </dgm:pt>
    <dgm:pt modelId="{38EA6051-B490-1B49-AF17-897BDCADFF97}" type="parTrans" cxnId="{1A1CE84A-3522-C841-B271-AFB41066A791}">
      <dgm:prSet/>
      <dgm:spPr/>
      <dgm:t>
        <a:bodyPr/>
        <a:lstStyle/>
        <a:p>
          <a:endParaRPr lang="en-US"/>
        </a:p>
      </dgm:t>
    </dgm:pt>
    <dgm:pt modelId="{7E07A13A-C5DC-C349-9229-2F977E376BD6}" type="sibTrans" cxnId="{1A1CE84A-3522-C841-B271-AFB41066A791}">
      <dgm:prSet/>
      <dgm:spPr/>
      <dgm:t>
        <a:bodyPr/>
        <a:lstStyle/>
        <a:p>
          <a:endParaRPr lang="en-US"/>
        </a:p>
      </dgm:t>
    </dgm:pt>
    <dgm:pt modelId="{88E8CF67-2EE4-3F41-8F21-89D23D2F5074}" type="pres">
      <dgm:prSet presAssocID="{71D2D4A6-2435-FB4F-AB75-E8464B50D7C4}" presName="cycle" presStyleCnt="0">
        <dgm:presLayoutVars>
          <dgm:chMax val="1"/>
          <dgm:dir/>
          <dgm:animLvl val="ctr"/>
          <dgm:resizeHandles val="exact"/>
        </dgm:presLayoutVars>
      </dgm:prSet>
      <dgm:spPr/>
      <dgm:t>
        <a:bodyPr/>
        <a:lstStyle/>
        <a:p>
          <a:endParaRPr lang="en-US"/>
        </a:p>
      </dgm:t>
    </dgm:pt>
    <dgm:pt modelId="{9555A2FC-01D1-2646-B9F3-2098F4B7BAB5}" type="pres">
      <dgm:prSet presAssocID="{16CCE381-6EB3-D547-BE93-CD8B6E5D8E9B}" presName="centerShape" presStyleLbl="node0" presStyleIdx="0" presStyleCnt="1"/>
      <dgm:spPr/>
      <dgm:t>
        <a:bodyPr/>
        <a:lstStyle/>
        <a:p>
          <a:endParaRPr lang="en-US"/>
        </a:p>
      </dgm:t>
    </dgm:pt>
    <dgm:pt modelId="{4E5440AC-67BE-0744-985E-A66A4D4E4FE3}" type="pres">
      <dgm:prSet presAssocID="{70A3306D-AEF2-7D48-B468-1F50B77337B4}" presName="parTrans" presStyleLbl="bgSibTrans2D1" presStyleIdx="0" presStyleCnt="3"/>
      <dgm:spPr/>
      <dgm:t>
        <a:bodyPr/>
        <a:lstStyle/>
        <a:p>
          <a:endParaRPr lang="en-US"/>
        </a:p>
      </dgm:t>
    </dgm:pt>
    <dgm:pt modelId="{0139EBED-4FC0-7543-8BA8-078175B08077}" type="pres">
      <dgm:prSet presAssocID="{0CD16B8B-82DA-D743-B11F-D8BFCE170015}" presName="node" presStyleLbl="node1" presStyleIdx="0" presStyleCnt="3">
        <dgm:presLayoutVars>
          <dgm:bulletEnabled val="1"/>
        </dgm:presLayoutVars>
      </dgm:prSet>
      <dgm:spPr/>
      <dgm:t>
        <a:bodyPr/>
        <a:lstStyle/>
        <a:p>
          <a:endParaRPr lang="en-US"/>
        </a:p>
      </dgm:t>
    </dgm:pt>
    <dgm:pt modelId="{3E8862D1-9B04-924E-A38B-F25191B943FC}" type="pres">
      <dgm:prSet presAssocID="{ABB938A6-7B1A-D849-A7E1-1AFD43023742}" presName="parTrans" presStyleLbl="bgSibTrans2D1" presStyleIdx="1" presStyleCnt="3"/>
      <dgm:spPr/>
      <dgm:t>
        <a:bodyPr/>
        <a:lstStyle/>
        <a:p>
          <a:endParaRPr lang="en-US"/>
        </a:p>
      </dgm:t>
    </dgm:pt>
    <dgm:pt modelId="{D327E1EA-43C5-CE4D-8665-04340E15462F}" type="pres">
      <dgm:prSet presAssocID="{62D9F92D-A7BA-7D40-9F43-82A73A1BB22D}" presName="node" presStyleLbl="node1" presStyleIdx="1" presStyleCnt="3">
        <dgm:presLayoutVars>
          <dgm:bulletEnabled val="1"/>
        </dgm:presLayoutVars>
      </dgm:prSet>
      <dgm:spPr/>
      <dgm:t>
        <a:bodyPr/>
        <a:lstStyle/>
        <a:p>
          <a:endParaRPr lang="en-US"/>
        </a:p>
      </dgm:t>
    </dgm:pt>
    <dgm:pt modelId="{2F6F7916-CEA6-A640-B865-B6980926BD15}" type="pres">
      <dgm:prSet presAssocID="{38EA6051-B490-1B49-AF17-897BDCADFF97}" presName="parTrans" presStyleLbl="bgSibTrans2D1" presStyleIdx="2" presStyleCnt="3"/>
      <dgm:spPr/>
      <dgm:t>
        <a:bodyPr/>
        <a:lstStyle/>
        <a:p>
          <a:endParaRPr lang="en-US"/>
        </a:p>
      </dgm:t>
    </dgm:pt>
    <dgm:pt modelId="{8D9F4151-895A-0B40-95AF-CE0D8C7C0B01}" type="pres">
      <dgm:prSet presAssocID="{5CF05485-4BD6-C744-A53D-13DCBEA9AA23}" presName="node" presStyleLbl="node1" presStyleIdx="2" presStyleCnt="3">
        <dgm:presLayoutVars>
          <dgm:bulletEnabled val="1"/>
        </dgm:presLayoutVars>
      </dgm:prSet>
      <dgm:spPr/>
      <dgm:t>
        <a:bodyPr/>
        <a:lstStyle/>
        <a:p>
          <a:endParaRPr lang="en-US"/>
        </a:p>
      </dgm:t>
    </dgm:pt>
  </dgm:ptLst>
  <dgm:cxnLst>
    <dgm:cxn modelId="{5942A366-81FF-8149-BDED-00F0846A6E39}" srcId="{71D2D4A6-2435-FB4F-AB75-E8464B50D7C4}" destId="{16CCE381-6EB3-D547-BE93-CD8B6E5D8E9B}" srcOrd="0" destOrd="0" parTransId="{7BBD3D14-ADEE-3348-927A-93FDC3CF1BCD}" sibTransId="{A906510C-B287-9548-B1E4-DB488CA723A4}"/>
    <dgm:cxn modelId="{84DF5C87-3685-9F4C-9681-51012BD3C02A}" srcId="{16CCE381-6EB3-D547-BE93-CD8B6E5D8E9B}" destId="{0CD16B8B-82DA-D743-B11F-D8BFCE170015}" srcOrd="0" destOrd="0" parTransId="{70A3306D-AEF2-7D48-B468-1F50B77337B4}" sibTransId="{61B926B1-D433-984D-AA51-D702A1D4B6AD}"/>
    <dgm:cxn modelId="{BD660582-42AD-0242-8BF6-B4D924B23BFF}" type="presOf" srcId="{ABB938A6-7B1A-D849-A7E1-1AFD43023742}" destId="{3E8862D1-9B04-924E-A38B-F25191B943FC}" srcOrd="0" destOrd="0" presId="urn:microsoft.com/office/officeart/2005/8/layout/radial4"/>
    <dgm:cxn modelId="{2C488ECE-ECE0-CC40-BFC1-59E62FE5A048}" type="presOf" srcId="{16CCE381-6EB3-D547-BE93-CD8B6E5D8E9B}" destId="{9555A2FC-01D1-2646-B9F3-2098F4B7BAB5}" srcOrd="0" destOrd="0" presId="urn:microsoft.com/office/officeart/2005/8/layout/radial4"/>
    <dgm:cxn modelId="{3D53A28D-E877-0845-8FBB-BD59C68F7474}" type="presOf" srcId="{0CD16B8B-82DA-D743-B11F-D8BFCE170015}" destId="{0139EBED-4FC0-7543-8BA8-078175B08077}" srcOrd="0" destOrd="0" presId="urn:microsoft.com/office/officeart/2005/8/layout/radial4"/>
    <dgm:cxn modelId="{649E5C77-33BF-8D49-9C5A-9294354AE4E3}" type="presOf" srcId="{71D2D4A6-2435-FB4F-AB75-E8464B50D7C4}" destId="{88E8CF67-2EE4-3F41-8F21-89D23D2F5074}" srcOrd="0" destOrd="0" presId="urn:microsoft.com/office/officeart/2005/8/layout/radial4"/>
    <dgm:cxn modelId="{825DC97A-D83D-4E40-ACA2-72CBD799A9A3}" type="presOf" srcId="{38EA6051-B490-1B49-AF17-897BDCADFF97}" destId="{2F6F7916-CEA6-A640-B865-B6980926BD15}" srcOrd="0" destOrd="0" presId="urn:microsoft.com/office/officeart/2005/8/layout/radial4"/>
    <dgm:cxn modelId="{220DE98F-88AB-334A-8B45-3CA4FE0F7F4A}" srcId="{16CCE381-6EB3-D547-BE93-CD8B6E5D8E9B}" destId="{62D9F92D-A7BA-7D40-9F43-82A73A1BB22D}" srcOrd="1" destOrd="0" parTransId="{ABB938A6-7B1A-D849-A7E1-1AFD43023742}" sibTransId="{5FD583FF-F117-9842-8330-62EBAED497F2}"/>
    <dgm:cxn modelId="{C3A6DF2A-9FCA-2845-B480-F5552012DDFB}" type="presOf" srcId="{5CF05485-4BD6-C744-A53D-13DCBEA9AA23}" destId="{8D9F4151-895A-0B40-95AF-CE0D8C7C0B01}" srcOrd="0" destOrd="0" presId="urn:microsoft.com/office/officeart/2005/8/layout/radial4"/>
    <dgm:cxn modelId="{B067C183-8381-F746-A650-E8DA9661D4AA}" type="presOf" srcId="{70A3306D-AEF2-7D48-B468-1F50B77337B4}" destId="{4E5440AC-67BE-0744-985E-A66A4D4E4FE3}" srcOrd="0" destOrd="0" presId="urn:microsoft.com/office/officeart/2005/8/layout/radial4"/>
    <dgm:cxn modelId="{D2167ACA-8A6F-8241-8416-06E5FCAF122D}" type="presOf" srcId="{62D9F92D-A7BA-7D40-9F43-82A73A1BB22D}" destId="{D327E1EA-43C5-CE4D-8665-04340E15462F}" srcOrd="0" destOrd="0" presId="urn:microsoft.com/office/officeart/2005/8/layout/radial4"/>
    <dgm:cxn modelId="{1A1CE84A-3522-C841-B271-AFB41066A791}" srcId="{16CCE381-6EB3-D547-BE93-CD8B6E5D8E9B}" destId="{5CF05485-4BD6-C744-A53D-13DCBEA9AA23}" srcOrd="2" destOrd="0" parTransId="{38EA6051-B490-1B49-AF17-897BDCADFF97}" sibTransId="{7E07A13A-C5DC-C349-9229-2F977E376BD6}"/>
    <dgm:cxn modelId="{D386E1DC-D017-6046-8774-3EDED2D96789}" type="presParOf" srcId="{88E8CF67-2EE4-3F41-8F21-89D23D2F5074}" destId="{9555A2FC-01D1-2646-B9F3-2098F4B7BAB5}" srcOrd="0" destOrd="0" presId="urn:microsoft.com/office/officeart/2005/8/layout/radial4"/>
    <dgm:cxn modelId="{7FD24366-8B95-5345-A4B9-1D1152691788}" type="presParOf" srcId="{88E8CF67-2EE4-3F41-8F21-89D23D2F5074}" destId="{4E5440AC-67BE-0744-985E-A66A4D4E4FE3}" srcOrd="1" destOrd="0" presId="urn:microsoft.com/office/officeart/2005/8/layout/radial4"/>
    <dgm:cxn modelId="{B205B16D-84D4-0745-A982-3B162FD7C16C}" type="presParOf" srcId="{88E8CF67-2EE4-3F41-8F21-89D23D2F5074}" destId="{0139EBED-4FC0-7543-8BA8-078175B08077}" srcOrd="2" destOrd="0" presId="urn:microsoft.com/office/officeart/2005/8/layout/radial4"/>
    <dgm:cxn modelId="{A5F61D0F-3A22-314D-B98C-DDBA90CE617D}" type="presParOf" srcId="{88E8CF67-2EE4-3F41-8F21-89D23D2F5074}" destId="{3E8862D1-9B04-924E-A38B-F25191B943FC}" srcOrd="3" destOrd="0" presId="urn:microsoft.com/office/officeart/2005/8/layout/radial4"/>
    <dgm:cxn modelId="{6D954258-84A8-FB48-9D6C-D9241DC1E1AE}" type="presParOf" srcId="{88E8CF67-2EE4-3F41-8F21-89D23D2F5074}" destId="{D327E1EA-43C5-CE4D-8665-04340E15462F}" srcOrd="4" destOrd="0" presId="urn:microsoft.com/office/officeart/2005/8/layout/radial4"/>
    <dgm:cxn modelId="{A16B98AD-8949-CB43-8C8D-A8F34EA56574}" type="presParOf" srcId="{88E8CF67-2EE4-3F41-8F21-89D23D2F5074}" destId="{2F6F7916-CEA6-A640-B865-B6980926BD15}" srcOrd="5" destOrd="0" presId="urn:microsoft.com/office/officeart/2005/8/layout/radial4"/>
    <dgm:cxn modelId="{37D4A778-43AA-E84D-8B37-FD95BF5D721B}" type="presParOf" srcId="{88E8CF67-2EE4-3F41-8F21-89D23D2F5074}" destId="{8D9F4151-895A-0B40-95AF-CE0D8C7C0B01}"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D2D4A6-2435-FB4F-AB75-E8464B50D7C4}" type="doc">
      <dgm:prSet loTypeId="urn:microsoft.com/office/officeart/2005/8/layout/radial4" loCatId="" qsTypeId="urn:microsoft.com/office/officeart/2005/8/quickstyle/3D6" qsCatId="3D" csTypeId="urn:microsoft.com/office/officeart/2005/8/colors/accent1_2" csCatId="accent1" phldr="1"/>
      <dgm:spPr/>
      <dgm:t>
        <a:bodyPr/>
        <a:lstStyle/>
        <a:p>
          <a:endParaRPr lang="en-US"/>
        </a:p>
      </dgm:t>
    </dgm:pt>
    <dgm:pt modelId="{16CCE381-6EB3-D547-BE93-CD8B6E5D8E9B}">
      <dgm:prSet phldrT="[Text]"/>
      <dgm:spPr/>
      <dgm:t>
        <a:bodyPr/>
        <a:lstStyle/>
        <a:p>
          <a:r>
            <a:rPr lang="en-US" dirty="0" smtClean="0"/>
            <a:t>GHG inversion system</a:t>
          </a:r>
          <a:endParaRPr lang="en-US" dirty="0"/>
        </a:p>
      </dgm:t>
    </dgm:pt>
    <dgm:pt modelId="{7BBD3D14-ADEE-3348-927A-93FDC3CF1BCD}" type="parTrans" cxnId="{5942A366-81FF-8149-BDED-00F0846A6E39}">
      <dgm:prSet/>
      <dgm:spPr/>
      <dgm:t>
        <a:bodyPr/>
        <a:lstStyle/>
        <a:p>
          <a:endParaRPr lang="en-US"/>
        </a:p>
      </dgm:t>
    </dgm:pt>
    <dgm:pt modelId="{A906510C-B287-9548-B1E4-DB488CA723A4}" type="sibTrans" cxnId="{5942A366-81FF-8149-BDED-00F0846A6E39}">
      <dgm:prSet/>
      <dgm:spPr/>
      <dgm:t>
        <a:bodyPr/>
        <a:lstStyle/>
        <a:p>
          <a:endParaRPr lang="en-US"/>
        </a:p>
      </dgm:t>
    </dgm:pt>
    <dgm:pt modelId="{0CD16B8B-82DA-D743-B11F-D8BFCE170015}">
      <dgm:prSet phldrT="[Text]"/>
      <dgm:spPr/>
      <dgm:t>
        <a:bodyPr/>
        <a:lstStyle/>
        <a:p>
          <a:r>
            <a:rPr lang="en-US" dirty="0" smtClean="0"/>
            <a:t>Transport model</a:t>
          </a:r>
          <a:endParaRPr lang="en-US" dirty="0"/>
        </a:p>
      </dgm:t>
    </dgm:pt>
    <dgm:pt modelId="{70A3306D-AEF2-7D48-B468-1F50B77337B4}" type="parTrans" cxnId="{84DF5C87-3685-9F4C-9681-51012BD3C02A}">
      <dgm:prSet/>
      <dgm:spPr/>
      <dgm:t>
        <a:bodyPr/>
        <a:lstStyle/>
        <a:p>
          <a:endParaRPr lang="en-US"/>
        </a:p>
      </dgm:t>
    </dgm:pt>
    <dgm:pt modelId="{61B926B1-D433-984D-AA51-D702A1D4B6AD}" type="sibTrans" cxnId="{84DF5C87-3685-9F4C-9681-51012BD3C02A}">
      <dgm:prSet/>
      <dgm:spPr/>
      <dgm:t>
        <a:bodyPr/>
        <a:lstStyle/>
        <a:p>
          <a:endParaRPr lang="en-US"/>
        </a:p>
      </dgm:t>
    </dgm:pt>
    <dgm:pt modelId="{62D9F92D-A7BA-7D40-9F43-82A73A1BB22D}">
      <dgm:prSet phldrT="[Text]"/>
      <dgm:spPr/>
      <dgm:t>
        <a:bodyPr/>
        <a:lstStyle/>
        <a:p>
          <a:r>
            <a:rPr lang="en-US" dirty="0" smtClean="0"/>
            <a:t>GHG measurements</a:t>
          </a:r>
          <a:endParaRPr lang="en-US" dirty="0"/>
        </a:p>
      </dgm:t>
    </dgm:pt>
    <dgm:pt modelId="{ABB938A6-7B1A-D849-A7E1-1AFD43023742}" type="parTrans" cxnId="{220DE98F-88AB-334A-8B45-3CA4FE0F7F4A}">
      <dgm:prSet/>
      <dgm:spPr/>
      <dgm:t>
        <a:bodyPr/>
        <a:lstStyle/>
        <a:p>
          <a:endParaRPr lang="en-US"/>
        </a:p>
      </dgm:t>
    </dgm:pt>
    <dgm:pt modelId="{5FD583FF-F117-9842-8330-62EBAED497F2}" type="sibTrans" cxnId="{220DE98F-88AB-334A-8B45-3CA4FE0F7F4A}">
      <dgm:prSet/>
      <dgm:spPr/>
      <dgm:t>
        <a:bodyPr/>
        <a:lstStyle/>
        <a:p>
          <a:endParaRPr lang="en-US"/>
        </a:p>
      </dgm:t>
    </dgm:pt>
    <dgm:pt modelId="{5CF05485-4BD6-C744-A53D-13DCBEA9AA23}">
      <dgm:prSet phldrT="[Text]"/>
      <dgm:spPr/>
      <dgm:t>
        <a:bodyPr/>
        <a:lstStyle/>
        <a:p>
          <a:r>
            <a:rPr lang="en-US" dirty="0" smtClean="0"/>
            <a:t>A priori fluxes</a:t>
          </a:r>
          <a:endParaRPr lang="en-US" dirty="0"/>
        </a:p>
      </dgm:t>
    </dgm:pt>
    <dgm:pt modelId="{38EA6051-B490-1B49-AF17-897BDCADFF97}" type="parTrans" cxnId="{1A1CE84A-3522-C841-B271-AFB41066A791}">
      <dgm:prSet/>
      <dgm:spPr/>
      <dgm:t>
        <a:bodyPr/>
        <a:lstStyle/>
        <a:p>
          <a:endParaRPr lang="en-US"/>
        </a:p>
      </dgm:t>
    </dgm:pt>
    <dgm:pt modelId="{7E07A13A-C5DC-C349-9229-2F977E376BD6}" type="sibTrans" cxnId="{1A1CE84A-3522-C841-B271-AFB41066A791}">
      <dgm:prSet/>
      <dgm:spPr/>
      <dgm:t>
        <a:bodyPr/>
        <a:lstStyle/>
        <a:p>
          <a:endParaRPr lang="en-US"/>
        </a:p>
      </dgm:t>
    </dgm:pt>
    <dgm:pt modelId="{88E8CF67-2EE4-3F41-8F21-89D23D2F5074}" type="pres">
      <dgm:prSet presAssocID="{71D2D4A6-2435-FB4F-AB75-E8464B50D7C4}" presName="cycle" presStyleCnt="0">
        <dgm:presLayoutVars>
          <dgm:chMax val="1"/>
          <dgm:dir/>
          <dgm:animLvl val="ctr"/>
          <dgm:resizeHandles val="exact"/>
        </dgm:presLayoutVars>
      </dgm:prSet>
      <dgm:spPr/>
      <dgm:t>
        <a:bodyPr/>
        <a:lstStyle/>
        <a:p>
          <a:endParaRPr lang="en-US"/>
        </a:p>
      </dgm:t>
    </dgm:pt>
    <dgm:pt modelId="{9555A2FC-01D1-2646-B9F3-2098F4B7BAB5}" type="pres">
      <dgm:prSet presAssocID="{16CCE381-6EB3-D547-BE93-CD8B6E5D8E9B}" presName="centerShape" presStyleLbl="node0" presStyleIdx="0" presStyleCnt="1"/>
      <dgm:spPr/>
      <dgm:t>
        <a:bodyPr/>
        <a:lstStyle/>
        <a:p>
          <a:endParaRPr lang="en-US"/>
        </a:p>
      </dgm:t>
    </dgm:pt>
    <dgm:pt modelId="{4E5440AC-67BE-0744-985E-A66A4D4E4FE3}" type="pres">
      <dgm:prSet presAssocID="{70A3306D-AEF2-7D48-B468-1F50B77337B4}" presName="parTrans" presStyleLbl="bgSibTrans2D1" presStyleIdx="0" presStyleCnt="3"/>
      <dgm:spPr/>
      <dgm:t>
        <a:bodyPr/>
        <a:lstStyle/>
        <a:p>
          <a:endParaRPr lang="en-US"/>
        </a:p>
      </dgm:t>
    </dgm:pt>
    <dgm:pt modelId="{0139EBED-4FC0-7543-8BA8-078175B08077}" type="pres">
      <dgm:prSet presAssocID="{0CD16B8B-82DA-D743-B11F-D8BFCE170015}" presName="node" presStyleLbl="node1" presStyleIdx="0" presStyleCnt="3">
        <dgm:presLayoutVars>
          <dgm:bulletEnabled val="1"/>
        </dgm:presLayoutVars>
      </dgm:prSet>
      <dgm:spPr/>
      <dgm:t>
        <a:bodyPr/>
        <a:lstStyle/>
        <a:p>
          <a:endParaRPr lang="en-US"/>
        </a:p>
      </dgm:t>
    </dgm:pt>
    <dgm:pt modelId="{3E8862D1-9B04-924E-A38B-F25191B943FC}" type="pres">
      <dgm:prSet presAssocID="{ABB938A6-7B1A-D849-A7E1-1AFD43023742}" presName="parTrans" presStyleLbl="bgSibTrans2D1" presStyleIdx="1" presStyleCnt="3"/>
      <dgm:spPr/>
      <dgm:t>
        <a:bodyPr/>
        <a:lstStyle/>
        <a:p>
          <a:endParaRPr lang="en-US"/>
        </a:p>
      </dgm:t>
    </dgm:pt>
    <dgm:pt modelId="{D327E1EA-43C5-CE4D-8665-04340E15462F}" type="pres">
      <dgm:prSet presAssocID="{62D9F92D-A7BA-7D40-9F43-82A73A1BB22D}" presName="node" presStyleLbl="node1" presStyleIdx="1" presStyleCnt="3">
        <dgm:presLayoutVars>
          <dgm:bulletEnabled val="1"/>
        </dgm:presLayoutVars>
      </dgm:prSet>
      <dgm:spPr/>
      <dgm:t>
        <a:bodyPr/>
        <a:lstStyle/>
        <a:p>
          <a:endParaRPr lang="en-US"/>
        </a:p>
      </dgm:t>
    </dgm:pt>
    <dgm:pt modelId="{2F6F7916-CEA6-A640-B865-B6980926BD15}" type="pres">
      <dgm:prSet presAssocID="{38EA6051-B490-1B49-AF17-897BDCADFF97}" presName="parTrans" presStyleLbl="bgSibTrans2D1" presStyleIdx="2" presStyleCnt="3"/>
      <dgm:spPr/>
      <dgm:t>
        <a:bodyPr/>
        <a:lstStyle/>
        <a:p>
          <a:endParaRPr lang="en-US"/>
        </a:p>
      </dgm:t>
    </dgm:pt>
    <dgm:pt modelId="{8D9F4151-895A-0B40-95AF-CE0D8C7C0B01}" type="pres">
      <dgm:prSet presAssocID="{5CF05485-4BD6-C744-A53D-13DCBEA9AA23}" presName="node" presStyleLbl="node1" presStyleIdx="2" presStyleCnt="3">
        <dgm:presLayoutVars>
          <dgm:bulletEnabled val="1"/>
        </dgm:presLayoutVars>
      </dgm:prSet>
      <dgm:spPr/>
      <dgm:t>
        <a:bodyPr/>
        <a:lstStyle/>
        <a:p>
          <a:endParaRPr lang="en-US"/>
        </a:p>
      </dgm:t>
    </dgm:pt>
  </dgm:ptLst>
  <dgm:cxnLst>
    <dgm:cxn modelId="{84BBB7FD-B780-BE47-889D-540067B3D160}" type="presOf" srcId="{62D9F92D-A7BA-7D40-9F43-82A73A1BB22D}" destId="{D327E1EA-43C5-CE4D-8665-04340E15462F}" srcOrd="0" destOrd="0" presId="urn:microsoft.com/office/officeart/2005/8/layout/radial4"/>
    <dgm:cxn modelId="{E7FE4FD2-9B41-4646-89AD-1F21BA630C4D}" type="presOf" srcId="{16CCE381-6EB3-D547-BE93-CD8B6E5D8E9B}" destId="{9555A2FC-01D1-2646-B9F3-2098F4B7BAB5}" srcOrd="0" destOrd="0" presId="urn:microsoft.com/office/officeart/2005/8/layout/radial4"/>
    <dgm:cxn modelId="{5942A366-81FF-8149-BDED-00F0846A6E39}" srcId="{71D2D4A6-2435-FB4F-AB75-E8464B50D7C4}" destId="{16CCE381-6EB3-D547-BE93-CD8B6E5D8E9B}" srcOrd="0" destOrd="0" parTransId="{7BBD3D14-ADEE-3348-927A-93FDC3CF1BCD}" sibTransId="{A906510C-B287-9548-B1E4-DB488CA723A4}"/>
    <dgm:cxn modelId="{65A73F71-F142-CF42-9CB7-F243528F2BCD}" type="presOf" srcId="{71D2D4A6-2435-FB4F-AB75-E8464B50D7C4}" destId="{88E8CF67-2EE4-3F41-8F21-89D23D2F5074}" srcOrd="0" destOrd="0" presId="urn:microsoft.com/office/officeart/2005/8/layout/radial4"/>
    <dgm:cxn modelId="{84DF5C87-3685-9F4C-9681-51012BD3C02A}" srcId="{16CCE381-6EB3-D547-BE93-CD8B6E5D8E9B}" destId="{0CD16B8B-82DA-D743-B11F-D8BFCE170015}" srcOrd="0" destOrd="0" parTransId="{70A3306D-AEF2-7D48-B468-1F50B77337B4}" sibTransId="{61B926B1-D433-984D-AA51-D702A1D4B6AD}"/>
    <dgm:cxn modelId="{0FF3A4FF-2474-894E-9BF2-01155182D9B1}" type="presOf" srcId="{70A3306D-AEF2-7D48-B468-1F50B77337B4}" destId="{4E5440AC-67BE-0744-985E-A66A4D4E4FE3}" srcOrd="0" destOrd="0" presId="urn:microsoft.com/office/officeart/2005/8/layout/radial4"/>
    <dgm:cxn modelId="{6A753814-6F1B-1749-96C3-7365FFB82867}" type="presOf" srcId="{0CD16B8B-82DA-D743-B11F-D8BFCE170015}" destId="{0139EBED-4FC0-7543-8BA8-078175B08077}" srcOrd="0" destOrd="0" presId="urn:microsoft.com/office/officeart/2005/8/layout/radial4"/>
    <dgm:cxn modelId="{C4576A0D-5FE0-B646-8F1C-C1E5E817B12E}" type="presOf" srcId="{ABB938A6-7B1A-D849-A7E1-1AFD43023742}" destId="{3E8862D1-9B04-924E-A38B-F25191B943FC}" srcOrd="0" destOrd="0" presId="urn:microsoft.com/office/officeart/2005/8/layout/radial4"/>
    <dgm:cxn modelId="{220DE98F-88AB-334A-8B45-3CA4FE0F7F4A}" srcId="{16CCE381-6EB3-D547-BE93-CD8B6E5D8E9B}" destId="{62D9F92D-A7BA-7D40-9F43-82A73A1BB22D}" srcOrd="1" destOrd="0" parTransId="{ABB938A6-7B1A-D849-A7E1-1AFD43023742}" sibTransId="{5FD583FF-F117-9842-8330-62EBAED497F2}"/>
    <dgm:cxn modelId="{66DC7CDE-448C-0A47-A57B-8B70CB4C725C}" type="presOf" srcId="{38EA6051-B490-1B49-AF17-897BDCADFF97}" destId="{2F6F7916-CEA6-A640-B865-B6980926BD15}" srcOrd="0" destOrd="0" presId="urn:microsoft.com/office/officeart/2005/8/layout/radial4"/>
    <dgm:cxn modelId="{2EE30B7C-EA1D-DA4F-95A8-9BBDDE698551}" type="presOf" srcId="{5CF05485-4BD6-C744-A53D-13DCBEA9AA23}" destId="{8D9F4151-895A-0B40-95AF-CE0D8C7C0B01}" srcOrd="0" destOrd="0" presId="urn:microsoft.com/office/officeart/2005/8/layout/radial4"/>
    <dgm:cxn modelId="{1A1CE84A-3522-C841-B271-AFB41066A791}" srcId="{16CCE381-6EB3-D547-BE93-CD8B6E5D8E9B}" destId="{5CF05485-4BD6-C744-A53D-13DCBEA9AA23}" srcOrd="2" destOrd="0" parTransId="{38EA6051-B490-1B49-AF17-897BDCADFF97}" sibTransId="{7E07A13A-C5DC-C349-9229-2F977E376BD6}"/>
    <dgm:cxn modelId="{846028A6-CE38-3747-B997-76CC5027F645}" type="presParOf" srcId="{88E8CF67-2EE4-3F41-8F21-89D23D2F5074}" destId="{9555A2FC-01D1-2646-B9F3-2098F4B7BAB5}" srcOrd="0" destOrd="0" presId="urn:microsoft.com/office/officeart/2005/8/layout/radial4"/>
    <dgm:cxn modelId="{1EA5B752-D68C-494F-BD33-39AB136A0A60}" type="presParOf" srcId="{88E8CF67-2EE4-3F41-8F21-89D23D2F5074}" destId="{4E5440AC-67BE-0744-985E-A66A4D4E4FE3}" srcOrd="1" destOrd="0" presId="urn:microsoft.com/office/officeart/2005/8/layout/radial4"/>
    <dgm:cxn modelId="{4E38B324-3A7E-5144-AA6E-501D2B7F04A5}" type="presParOf" srcId="{88E8CF67-2EE4-3F41-8F21-89D23D2F5074}" destId="{0139EBED-4FC0-7543-8BA8-078175B08077}" srcOrd="2" destOrd="0" presId="urn:microsoft.com/office/officeart/2005/8/layout/radial4"/>
    <dgm:cxn modelId="{5D746D58-58F1-D04E-A734-375760E28D88}" type="presParOf" srcId="{88E8CF67-2EE4-3F41-8F21-89D23D2F5074}" destId="{3E8862D1-9B04-924E-A38B-F25191B943FC}" srcOrd="3" destOrd="0" presId="urn:microsoft.com/office/officeart/2005/8/layout/radial4"/>
    <dgm:cxn modelId="{530F2309-BFC3-474A-9465-FB0EDF9D232C}" type="presParOf" srcId="{88E8CF67-2EE4-3F41-8F21-89D23D2F5074}" destId="{D327E1EA-43C5-CE4D-8665-04340E15462F}" srcOrd="4" destOrd="0" presId="urn:microsoft.com/office/officeart/2005/8/layout/radial4"/>
    <dgm:cxn modelId="{CC3EF0E5-A043-2E47-B696-8FA2C29A55D1}" type="presParOf" srcId="{88E8CF67-2EE4-3F41-8F21-89D23D2F5074}" destId="{2F6F7916-CEA6-A640-B865-B6980926BD15}" srcOrd="5" destOrd="0" presId="urn:microsoft.com/office/officeart/2005/8/layout/radial4"/>
    <dgm:cxn modelId="{0787CD03-3ED1-664A-A70D-12AE3C3EAE73}" type="presParOf" srcId="{88E8CF67-2EE4-3F41-8F21-89D23D2F5074}" destId="{8D9F4151-895A-0B40-95AF-CE0D8C7C0B01}"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55A2FC-01D1-2646-B9F3-2098F4B7BAB5}">
      <dsp:nvSpPr>
        <dsp:cNvPr id="0" name=""/>
        <dsp:cNvSpPr/>
      </dsp:nvSpPr>
      <dsp:spPr>
        <a:xfrm>
          <a:off x="2350672" y="2732543"/>
          <a:ext cx="2168200" cy="21682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GHG inversion system</a:t>
          </a:r>
          <a:endParaRPr lang="en-US" sz="3100" kern="1200" dirty="0"/>
        </a:p>
      </dsp:txBody>
      <dsp:txXfrm>
        <a:off x="2350672" y="2732543"/>
        <a:ext cx="2168200" cy="2168200"/>
      </dsp:txXfrm>
    </dsp:sp>
    <dsp:sp modelId="{4E5440AC-67BE-0744-985E-A66A4D4E4FE3}">
      <dsp:nvSpPr>
        <dsp:cNvPr id="0" name=""/>
        <dsp:cNvSpPr/>
      </dsp:nvSpPr>
      <dsp:spPr>
        <a:xfrm rot="12900000">
          <a:off x="873196" y="2326115"/>
          <a:ext cx="1748269" cy="61793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139EBED-4FC0-7543-8BA8-078175B08077}">
      <dsp:nvSpPr>
        <dsp:cNvPr id="0" name=""/>
        <dsp:cNvSpPr/>
      </dsp:nvSpPr>
      <dsp:spPr>
        <a:xfrm>
          <a:off x="1386" y="1309784"/>
          <a:ext cx="2059790" cy="164783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Transport model</a:t>
          </a:r>
          <a:endParaRPr lang="en-US" sz="2400" kern="1200" dirty="0"/>
        </a:p>
      </dsp:txBody>
      <dsp:txXfrm>
        <a:off x="1386" y="1309784"/>
        <a:ext cx="2059790" cy="1647832"/>
      </dsp:txXfrm>
    </dsp:sp>
    <dsp:sp modelId="{3E8862D1-9B04-924E-A38B-F25191B943FC}">
      <dsp:nvSpPr>
        <dsp:cNvPr id="0" name=""/>
        <dsp:cNvSpPr/>
      </dsp:nvSpPr>
      <dsp:spPr>
        <a:xfrm rot="16200000">
          <a:off x="2560637" y="1447688"/>
          <a:ext cx="1748269" cy="61793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327E1EA-43C5-CE4D-8665-04340E15462F}">
      <dsp:nvSpPr>
        <dsp:cNvPr id="0" name=""/>
        <dsp:cNvSpPr/>
      </dsp:nvSpPr>
      <dsp:spPr>
        <a:xfrm>
          <a:off x="2404877" y="58606"/>
          <a:ext cx="2059790" cy="164783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GHG measurements</a:t>
          </a:r>
          <a:endParaRPr lang="en-US" sz="2400" kern="1200" dirty="0"/>
        </a:p>
      </dsp:txBody>
      <dsp:txXfrm>
        <a:off x="2404877" y="58606"/>
        <a:ext cx="2059790" cy="1647832"/>
      </dsp:txXfrm>
    </dsp:sp>
    <dsp:sp modelId="{2F6F7916-CEA6-A640-B865-B6980926BD15}">
      <dsp:nvSpPr>
        <dsp:cNvPr id="0" name=""/>
        <dsp:cNvSpPr/>
      </dsp:nvSpPr>
      <dsp:spPr>
        <a:xfrm rot="19500000">
          <a:off x="4248079" y="2326115"/>
          <a:ext cx="1748269" cy="61793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D9F4151-895A-0B40-95AF-CE0D8C7C0B01}">
      <dsp:nvSpPr>
        <dsp:cNvPr id="0" name=""/>
        <dsp:cNvSpPr/>
      </dsp:nvSpPr>
      <dsp:spPr>
        <a:xfrm>
          <a:off x="4808368" y="1309784"/>
          <a:ext cx="2059790" cy="164783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A priori fluxes</a:t>
          </a:r>
          <a:endParaRPr lang="en-US" sz="2400" kern="1200" dirty="0"/>
        </a:p>
      </dsp:txBody>
      <dsp:txXfrm>
        <a:off x="4808368" y="1309784"/>
        <a:ext cx="2059790" cy="16478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55A2FC-01D1-2646-B9F3-2098F4B7BAB5}">
      <dsp:nvSpPr>
        <dsp:cNvPr id="0" name=""/>
        <dsp:cNvSpPr/>
      </dsp:nvSpPr>
      <dsp:spPr>
        <a:xfrm>
          <a:off x="1660063" y="1549516"/>
          <a:ext cx="1227992" cy="122799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GHG inversion system</a:t>
          </a:r>
          <a:endParaRPr lang="en-US" sz="1800" kern="1200" dirty="0"/>
        </a:p>
      </dsp:txBody>
      <dsp:txXfrm>
        <a:off x="1660063" y="1549516"/>
        <a:ext cx="1227992" cy="1227992"/>
      </dsp:txXfrm>
    </dsp:sp>
    <dsp:sp modelId="{4E5440AC-67BE-0744-985E-A66A4D4E4FE3}">
      <dsp:nvSpPr>
        <dsp:cNvPr id="0" name=""/>
        <dsp:cNvSpPr/>
      </dsp:nvSpPr>
      <dsp:spPr>
        <a:xfrm rot="12900000">
          <a:off x="792551" y="1309054"/>
          <a:ext cx="1022251" cy="34997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139EBED-4FC0-7543-8BA8-078175B08077}">
      <dsp:nvSpPr>
        <dsp:cNvPr id="0" name=""/>
        <dsp:cNvSpPr/>
      </dsp:nvSpPr>
      <dsp:spPr>
        <a:xfrm>
          <a:off x="301691" y="724236"/>
          <a:ext cx="1166592" cy="93327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Transport model</a:t>
          </a:r>
          <a:endParaRPr lang="en-US" sz="1300" kern="1200" dirty="0"/>
        </a:p>
      </dsp:txBody>
      <dsp:txXfrm>
        <a:off x="301691" y="724236"/>
        <a:ext cx="1166592" cy="933274"/>
      </dsp:txXfrm>
    </dsp:sp>
    <dsp:sp modelId="{3E8862D1-9B04-924E-A38B-F25191B943FC}">
      <dsp:nvSpPr>
        <dsp:cNvPr id="0" name=""/>
        <dsp:cNvSpPr/>
      </dsp:nvSpPr>
      <dsp:spPr>
        <a:xfrm rot="16200000">
          <a:off x="1762934" y="803905"/>
          <a:ext cx="1022251" cy="34997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327E1EA-43C5-CE4D-8665-04340E15462F}">
      <dsp:nvSpPr>
        <dsp:cNvPr id="0" name=""/>
        <dsp:cNvSpPr/>
      </dsp:nvSpPr>
      <dsp:spPr>
        <a:xfrm>
          <a:off x="1690763" y="1131"/>
          <a:ext cx="1166592" cy="93327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GHG measurements</a:t>
          </a:r>
          <a:endParaRPr lang="en-US" sz="1300" kern="1200" dirty="0"/>
        </a:p>
      </dsp:txBody>
      <dsp:txXfrm>
        <a:off x="1690763" y="1131"/>
        <a:ext cx="1166592" cy="933274"/>
      </dsp:txXfrm>
    </dsp:sp>
    <dsp:sp modelId="{2F6F7916-CEA6-A640-B865-B6980926BD15}">
      <dsp:nvSpPr>
        <dsp:cNvPr id="0" name=""/>
        <dsp:cNvSpPr/>
      </dsp:nvSpPr>
      <dsp:spPr>
        <a:xfrm rot="19500000">
          <a:off x="2733316" y="1309054"/>
          <a:ext cx="1022251" cy="349977"/>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D9F4151-895A-0B40-95AF-CE0D8C7C0B01}">
      <dsp:nvSpPr>
        <dsp:cNvPr id="0" name=""/>
        <dsp:cNvSpPr/>
      </dsp:nvSpPr>
      <dsp:spPr>
        <a:xfrm>
          <a:off x="3079835" y="724236"/>
          <a:ext cx="1166592" cy="933274"/>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kern="1200" dirty="0" smtClean="0"/>
            <a:t>A priori fluxes</a:t>
          </a:r>
          <a:endParaRPr lang="en-US" sz="1300" kern="1200" dirty="0"/>
        </a:p>
      </dsp:txBody>
      <dsp:txXfrm>
        <a:off x="3079835" y="724236"/>
        <a:ext cx="1166592" cy="9332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55A2FC-01D1-2646-B9F3-2098F4B7BAB5}">
      <dsp:nvSpPr>
        <dsp:cNvPr id="0" name=""/>
        <dsp:cNvSpPr/>
      </dsp:nvSpPr>
      <dsp:spPr>
        <a:xfrm>
          <a:off x="1687529" y="1681144"/>
          <a:ext cx="1397450" cy="139745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GHG inversion system</a:t>
          </a:r>
          <a:endParaRPr lang="en-US" sz="2000" kern="1200" dirty="0"/>
        </a:p>
      </dsp:txBody>
      <dsp:txXfrm>
        <a:off x="1687529" y="1681144"/>
        <a:ext cx="1397450" cy="1397450"/>
      </dsp:txXfrm>
    </dsp:sp>
    <dsp:sp modelId="{4E5440AC-67BE-0744-985E-A66A4D4E4FE3}">
      <dsp:nvSpPr>
        <dsp:cNvPr id="0" name=""/>
        <dsp:cNvSpPr/>
      </dsp:nvSpPr>
      <dsp:spPr>
        <a:xfrm rot="12900000">
          <a:off x="774279" y="1432242"/>
          <a:ext cx="1086039" cy="398273"/>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0139EBED-4FC0-7543-8BA8-078175B08077}">
      <dsp:nvSpPr>
        <dsp:cNvPr id="0" name=""/>
        <dsp:cNvSpPr/>
      </dsp:nvSpPr>
      <dsp:spPr>
        <a:xfrm>
          <a:off x="208694" y="788884"/>
          <a:ext cx="1327578" cy="106206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Transport model</a:t>
          </a:r>
          <a:endParaRPr lang="en-US" sz="1500" kern="1200" dirty="0"/>
        </a:p>
      </dsp:txBody>
      <dsp:txXfrm>
        <a:off x="208694" y="788884"/>
        <a:ext cx="1327578" cy="1062062"/>
      </dsp:txXfrm>
    </dsp:sp>
    <dsp:sp modelId="{3E8862D1-9B04-924E-A38B-F25191B943FC}">
      <dsp:nvSpPr>
        <dsp:cNvPr id="0" name=""/>
        <dsp:cNvSpPr/>
      </dsp:nvSpPr>
      <dsp:spPr>
        <a:xfrm rot="16200000">
          <a:off x="1843235" y="875779"/>
          <a:ext cx="1086039" cy="398273"/>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327E1EA-43C5-CE4D-8665-04340E15462F}">
      <dsp:nvSpPr>
        <dsp:cNvPr id="0" name=""/>
        <dsp:cNvSpPr/>
      </dsp:nvSpPr>
      <dsp:spPr>
        <a:xfrm>
          <a:off x="1722465" y="865"/>
          <a:ext cx="1327578" cy="106206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GHG measurements</a:t>
          </a:r>
          <a:endParaRPr lang="en-US" sz="1500" kern="1200" dirty="0"/>
        </a:p>
      </dsp:txBody>
      <dsp:txXfrm>
        <a:off x="1722465" y="865"/>
        <a:ext cx="1327578" cy="1062062"/>
      </dsp:txXfrm>
    </dsp:sp>
    <dsp:sp modelId="{2F6F7916-CEA6-A640-B865-B6980926BD15}">
      <dsp:nvSpPr>
        <dsp:cNvPr id="0" name=""/>
        <dsp:cNvSpPr/>
      </dsp:nvSpPr>
      <dsp:spPr>
        <a:xfrm rot="19500000">
          <a:off x="2912190" y="1432242"/>
          <a:ext cx="1086039" cy="398273"/>
        </a:xfrm>
        <a:prstGeom prst="lef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D9F4151-895A-0B40-95AF-CE0D8C7C0B01}">
      <dsp:nvSpPr>
        <dsp:cNvPr id="0" name=""/>
        <dsp:cNvSpPr/>
      </dsp:nvSpPr>
      <dsp:spPr>
        <a:xfrm>
          <a:off x="3236237" y="788884"/>
          <a:ext cx="1327578" cy="106206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 priori fluxes</a:t>
          </a:r>
          <a:endParaRPr lang="en-US" sz="1500" kern="1200" dirty="0"/>
        </a:p>
      </dsp:txBody>
      <dsp:txXfrm>
        <a:off x="3236237" y="788884"/>
        <a:ext cx="1327578" cy="10620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A0C92A-D8F7-5540-9FEC-9BF9F212C06F}" type="datetimeFigureOut">
              <a:rPr lang="en-US" smtClean="0"/>
              <a:pPr/>
              <a:t>6/7/2016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F5C574-06FD-5043-A913-EBEEBF60F360}" type="slidenum">
              <a:rPr lang="en-US" smtClean="0"/>
              <a:pPr/>
              <a:t>‹#›</a:t>
            </a:fld>
            <a:endParaRPr lang="en-US"/>
          </a:p>
        </p:txBody>
      </p:sp>
    </p:spTree>
    <p:extLst>
      <p:ext uri="{BB962C8B-B14F-4D97-AF65-F5344CB8AC3E}">
        <p14:creationId xmlns:p14="http://schemas.microsoft.com/office/powerpoint/2010/main" xmlns="" val="2953507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D298B-7F28-604E-BC1D-D7D7DC97F693}" type="datetimeFigureOut">
              <a:rPr lang="en-US" smtClean="0"/>
              <a:pPr/>
              <a:t>6/7/2016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31F96-76B4-2B41-B4E4-547E0B1DB532}" type="slidenum">
              <a:rPr lang="en-US" smtClean="0"/>
              <a:pPr/>
              <a:t>‹#›</a:t>
            </a:fld>
            <a:endParaRPr lang="en-US"/>
          </a:p>
        </p:txBody>
      </p:sp>
    </p:spTree>
    <p:extLst>
      <p:ext uri="{BB962C8B-B14F-4D97-AF65-F5344CB8AC3E}">
        <p14:creationId xmlns:p14="http://schemas.microsoft.com/office/powerpoint/2010/main" xmlns="" val="7348586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Gao</a:t>
            </a:r>
            <a:r>
              <a:rPr lang="en-US" baseline="0" dirty="0" smtClean="0"/>
              <a:t> Chen from Langley</a:t>
            </a:r>
          </a:p>
          <a:p>
            <a:endParaRPr lang="en-US" baseline="0" dirty="0" smtClean="0"/>
          </a:p>
          <a:p>
            <a:r>
              <a:rPr lang="en-US" baseline="0" dirty="0" smtClean="0"/>
              <a:t>Yaxing from ORNL and </a:t>
            </a:r>
          </a:p>
          <a:p>
            <a:endParaRPr lang="en-US" baseline="0" dirty="0" smtClean="0"/>
          </a:p>
          <a:p>
            <a:r>
              <a:rPr lang="en-US" baseline="0" dirty="0" smtClean="0"/>
              <a:t>Thomas </a:t>
            </a:r>
            <a:r>
              <a:rPr lang="en-US" baseline="0" dirty="0" err="1" smtClean="0"/>
              <a:t>Lauvaux</a:t>
            </a:r>
            <a:r>
              <a:rPr lang="en-US" baseline="0" dirty="0" smtClean="0"/>
              <a:t> from Penn State</a:t>
            </a:r>
            <a:endParaRPr lang="en-US" dirty="0" smtClean="0"/>
          </a:p>
        </p:txBody>
      </p:sp>
      <p:sp>
        <p:nvSpPr>
          <p:cNvPr id="4" name="Slide Number Placeholder 3"/>
          <p:cNvSpPr>
            <a:spLocks noGrp="1"/>
          </p:cNvSpPr>
          <p:nvPr>
            <p:ph type="sldNum" sz="quarter" idx="10"/>
          </p:nvPr>
        </p:nvSpPr>
        <p:spPr/>
        <p:txBody>
          <a:bodyPr/>
          <a:lstStyle/>
          <a:p>
            <a:fld id="{6F931F96-76B4-2B41-B4E4-547E0B1DB532}" type="slidenum">
              <a:rPr lang="en-US" smtClean="0"/>
              <a:pPr/>
              <a:t>1</a:t>
            </a:fld>
            <a:endParaRPr lang="en-US"/>
          </a:p>
        </p:txBody>
      </p:sp>
    </p:spTree>
    <p:extLst>
      <p:ext uri="{BB962C8B-B14F-4D97-AF65-F5344CB8AC3E}">
        <p14:creationId xmlns:p14="http://schemas.microsoft.com/office/powerpoint/2010/main" xmlns="" val="306645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shows the flow of data within ACT-America—we have a more detailed flow chart as a poster.  Its’ complicated:  lots of groups generating data for ACT-America.</a:t>
            </a:r>
          </a:p>
          <a:p>
            <a:endParaRPr lang="en-US" baseline="0" dirty="0" smtClean="0"/>
          </a:p>
          <a:p>
            <a:r>
              <a:rPr lang="en-US" baseline="0" dirty="0" smtClean="0"/>
              <a:t>It includes airborne data compiled by Langley (in purple).  These gas measurements will be complemented by gas concentrations from TCONN and OCO-2.</a:t>
            </a:r>
          </a:p>
          <a:p>
            <a:endParaRPr lang="en-US" baseline="0" dirty="0" smtClean="0"/>
          </a:p>
          <a:p>
            <a:r>
              <a:rPr lang="en-US" baseline="0" dirty="0" smtClean="0"/>
              <a:t>Priors for the inversion models will come from ecosystem modes and estimates of co2 exchange from fossil fuel emissions and fires</a:t>
            </a:r>
          </a:p>
          <a:p>
            <a:endParaRPr lang="en-US" baseline="0" dirty="0" smtClean="0"/>
          </a:p>
          <a:p>
            <a:r>
              <a:rPr lang="en-US" baseline="0" dirty="0" smtClean="0"/>
              <a:t>ORNL will have a repository for sharing data among the modeling teams</a:t>
            </a:r>
            <a:endParaRPr lang="en-US" dirty="0" smtClean="0"/>
          </a:p>
          <a:p>
            <a:endParaRPr lang="en-US" dirty="0" smtClean="0"/>
          </a:p>
          <a:p>
            <a:r>
              <a:rPr lang="en-US" dirty="0" smtClean="0"/>
              <a:t>During</a:t>
            </a:r>
            <a:r>
              <a:rPr lang="en-US" baseline="0" dirty="0" smtClean="0"/>
              <a:t> the course of the project data will be made available to the public from both ORNL and Langley and after project data will be archived at one of ESDIS DAACs, the ORNL DAAC</a:t>
            </a:r>
            <a:endParaRPr lang="en-US" dirty="0" smtClean="0"/>
          </a:p>
          <a:p>
            <a:endParaRPr lang="en-US" dirty="0" smtClean="0"/>
          </a:p>
          <a:p>
            <a:r>
              <a:rPr lang="en-US" dirty="0" smtClean="0"/>
              <a:t>? Indicate that the</a:t>
            </a:r>
            <a:r>
              <a:rPr lang="en-US" baseline="0" dirty="0" smtClean="0"/>
              <a:t> team needs to identify data products that will be made available to the public during the project, and products that will be archived.</a:t>
            </a:r>
            <a:endParaRPr lang="en-US" dirty="0"/>
          </a:p>
        </p:txBody>
      </p:sp>
      <p:sp>
        <p:nvSpPr>
          <p:cNvPr id="4" name="Slide Number Placeholder 3"/>
          <p:cNvSpPr>
            <a:spLocks noGrp="1"/>
          </p:cNvSpPr>
          <p:nvPr>
            <p:ph type="sldNum" sz="quarter" idx="10"/>
          </p:nvPr>
        </p:nvSpPr>
        <p:spPr/>
        <p:txBody>
          <a:bodyPr/>
          <a:lstStyle/>
          <a:p>
            <a:fld id="{6F931F96-76B4-2B41-B4E4-547E0B1DB532}" type="slidenum">
              <a:rPr lang="en-US" smtClean="0"/>
              <a:pPr/>
              <a:t>3</a:t>
            </a:fld>
            <a:endParaRPr lang="en-US"/>
          </a:p>
        </p:txBody>
      </p:sp>
    </p:spTree>
    <p:extLst>
      <p:ext uri="{BB962C8B-B14F-4D97-AF65-F5344CB8AC3E}">
        <p14:creationId xmlns:p14="http://schemas.microsoft.com/office/powerpoint/2010/main" xmlns="" val="157722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31F96-76B4-2B41-B4E4-547E0B1DB532}" type="slidenum">
              <a:rPr lang="en-US" smtClean="0"/>
              <a:pPr/>
              <a:t>4</a:t>
            </a:fld>
            <a:endParaRPr lang="en-US"/>
          </a:p>
        </p:txBody>
      </p:sp>
    </p:spTree>
    <p:extLst>
      <p:ext uri="{BB962C8B-B14F-4D97-AF65-F5344CB8AC3E}">
        <p14:creationId xmlns:p14="http://schemas.microsoft.com/office/powerpoint/2010/main" xmlns="" val="298613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755CB-46C1-49AA-AEDF-98016D81A268}" type="slidenum">
              <a:rPr lang="en-US" smtClean="0"/>
              <a:pPr/>
              <a:t>8</a:t>
            </a:fld>
            <a:endParaRPr lang="en-US"/>
          </a:p>
        </p:txBody>
      </p:sp>
    </p:spTree>
    <p:extLst>
      <p:ext uri="{BB962C8B-B14F-4D97-AF65-F5344CB8AC3E}">
        <p14:creationId xmlns:p14="http://schemas.microsoft.com/office/powerpoint/2010/main" xmlns="" val="405165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755CB-46C1-49AA-AEDF-98016D81A268}" type="slidenum">
              <a:rPr lang="en-US" smtClean="0"/>
              <a:pPr/>
              <a:t>9</a:t>
            </a:fld>
            <a:endParaRPr lang="en-US"/>
          </a:p>
        </p:txBody>
      </p:sp>
    </p:spTree>
    <p:extLst>
      <p:ext uri="{BB962C8B-B14F-4D97-AF65-F5344CB8AC3E}">
        <p14:creationId xmlns:p14="http://schemas.microsoft.com/office/powerpoint/2010/main" xmlns="" val="396096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9FD6E6-F9E5-F941-B183-A0A434319649}" type="datetime1">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168200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F9E53-E6A3-E346-AC5A-FD401BB1060E}" type="datetime1">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60953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A7FE1-C20A-A545-A372-D480577BC7B3}" type="datetime1">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40274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01800" y="274638"/>
            <a:ext cx="69850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45E80-BB05-AE4E-8CA3-96FD1C398178}" type="datetime1">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6631F-2F06-894F-9272-925D3EA1FBBD}"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0" y="0"/>
            <a:ext cx="1699846" cy="1543538"/>
          </a:xfrm>
          <a:prstGeom prst="rect">
            <a:avLst/>
          </a:prstGeom>
        </p:spPr>
      </p:pic>
    </p:spTree>
    <p:extLst>
      <p:ext uri="{BB962C8B-B14F-4D97-AF65-F5344CB8AC3E}">
        <p14:creationId xmlns:p14="http://schemas.microsoft.com/office/powerpoint/2010/main" xmlns="" val="2861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031C2F-435D-3343-A449-E9C3136D7E78}" type="datetime1">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297420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460B6-780E-AA4D-B09D-A1B88C2E760A}" type="datetime1">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14400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096EA2-5388-A84F-87F8-579E5D137A65}" type="datetime1">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70816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F610F-99EA-264D-9362-BE5CD44E1A94}" type="datetime1">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323611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E68CA-D2A3-1848-9813-B6668967DCDB}" type="datetime1">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250628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711B2-C78D-FF40-8F61-E081631B7071}" type="datetime1">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313966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7AB52-9E1F-5A49-B5F3-0429FE4528B1}" type="datetime1">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174873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BFA0F-D5E6-F542-B12C-C97CAA488E8E}" type="datetime1">
              <a:rPr lang="en-US" smtClean="0"/>
              <a:pPr/>
              <a:t>6/7/2016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6631F-2F06-894F-9272-925D3EA1FBBD}" type="slidenum">
              <a:rPr lang="en-US" smtClean="0"/>
              <a:pPr/>
              <a:t>‹#›</a:t>
            </a:fld>
            <a:endParaRPr lang="en-US"/>
          </a:p>
        </p:txBody>
      </p:sp>
    </p:spTree>
    <p:extLst>
      <p:ext uri="{BB962C8B-B14F-4D97-AF65-F5344CB8AC3E}">
        <p14:creationId xmlns:p14="http://schemas.microsoft.com/office/powerpoint/2010/main" xmlns="" val="1226431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ao.chen@nas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michael.a.shook@nasa.gov" TargetMode="External"/><Relationship Id="rId4" Type="http://schemas.openxmlformats.org/officeDocument/2006/relationships/hyperlink" Target="mailto:ali.a.aknan@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Management for            ACT-America</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Bob Cook</a:t>
            </a:r>
            <a:r>
              <a:rPr lang="en-US" baseline="30000" dirty="0" smtClean="0"/>
              <a:t>1</a:t>
            </a:r>
            <a:r>
              <a:rPr lang="en-US" dirty="0" smtClean="0"/>
              <a:t>, </a:t>
            </a:r>
            <a:r>
              <a:rPr lang="en-US" dirty="0" err="1" smtClean="0"/>
              <a:t>Gao</a:t>
            </a:r>
            <a:r>
              <a:rPr lang="en-US" dirty="0" smtClean="0"/>
              <a:t> Chen</a:t>
            </a:r>
            <a:r>
              <a:rPr lang="en-US" baseline="30000" dirty="0" smtClean="0"/>
              <a:t>2</a:t>
            </a:r>
            <a:r>
              <a:rPr lang="en-US" dirty="0" smtClean="0"/>
              <a:t>, Yaxing Wei</a:t>
            </a:r>
            <a:r>
              <a:rPr lang="en-US" baseline="30000" dirty="0" smtClean="0"/>
              <a:t>1</a:t>
            </a:r>
            <a:r>
              <a:rPr lang="en-US" dirty="0" smtClean="0"/>
              <a:t>, and             Thomas Lauvaux</a:t>
            </a:r>
            <a:r>
              <a:rPr lang="en-US" baseline="30000" dirty="0" smtClean="0"/>
              <a:t>3</a:t>
            </a:r>
          </a:p>
          <a:p>
            <a:r>
              <a:rPr lang="en-US" baseline="30000" dirty="0" smtClean="0"/>
              <a:t>1</a:t>
            </a:r>
            <a:r>
              <a:rPr lang="en-US" dirty="0" smtClean="0"/>
              <a:t>Oak Ridge National Laboratory</a:t>
            </a:r>
          </a:p>
          <a:p>
            <a:r>
              <a:rPr lang="en-US" baseline="30000" dirty="0" smtClean="0"/>
              <a:t>2</a:t>
            </a:r>
            <a:r>
              <a:rPr lang="en-US" dirty="0" smtClean="0"/>
              <a:t>NASA Langley</a:t>
            </a:r>
          </a:p>
          <a:p>
            <a:r>
              <a:rPr lang="en-US" baseline="30000" dirty="0" smtClean="0"/>
              <a:t>3</a:t>
            </a:r>
            <a:r>
              <a:rPr lang="en-US" dirty="0" smtClean="0"/>
              <a:t>Penn State</a:t>
            </a:r>
            <a:endParaRPr lang="en-US" dirty="0"/>
          </a:p>
        </p:txBody>
      </p:sp>
      <p:pic>
        <p:nvPicPr>
          <p:cNvPr id="4" name="Picture 3"/>
          <p:cNvPicPr>
            <a:picLocks noChangeAspect="1"/>
          </p:cNvPicPr>
          <p:nvPr/>
        </p:nvPicPr>
        <p:blipFill>
          <a:blip r:embed="rId3"/>
          <a:stretch>
            <a:fillRect/>
          </a:stretch>
        </p:blipFill>
        <p:spPr>
          <a:xfrm>
            <a:off x="1312985" y="39076"/>
            <a:ext cx="6541477" cy="1856299"/>
          </a:xfrm>
          <a:prstGeom prst="rect">
            <a:avLst/>
          </a:prstGeom>
          <a:ln w="3175" cmpd="sng">
            <a:solidFill>
              <a:srgbClr val="4F9FD7"/>
            </a:solidFill>
          </a:ln>
          <a:effectLst>
            <a:outerShdw blurRad="50800" dist="88900" dir="3180000" algn="tl" rotWithShape="0">
              <a:schemeClr val="bg1">
                <a:lumMod val="50000"/>
                <a:alpha val="43000"/>
              </a:schemeClr>
            </a:outerShdw>
          </a:effectLst>
        </p:spPr>
      </p:pic>
    </p:spTree>
    <p:extLst>
      <p:ext uri="{BB962C8B-B14F-4D97-AF65-F5344CB8AC3E}">
        <p14:creationId xmlns:p14="http://schemas.microsoft.com/office/powerpoint/2010/main" xmlns="" val="930261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366" y="304800"/>
            <a:ext cx="8229600" cy="609600"/>
          </a:xfrm>
        </p:spPr>
        <p:txBody>
          <a:bodyPr>
            <a:noAutofit/>
          </a:bodyPr>
          <a:lstStyle/>
          <a:p>
            <a:r>
              <a:rPr lang="en-US" sz="3600" dirty="0" smtClean="0">
                <a:solidFill>
                  <a:srgbClr val="000000"/>
                </a:solidFill>
              </a:rPr>
              <a:t>Documentation Material Example</a:t>
            </a:r>
            <a:endParaRPr lang="en-US" sz="3600" dirty="0">
              <a:solidFill>
                <a:srgbClr val="000000"/>
              </a:solidFill>
            </a:endParaRPr>
          </a:p>
        </p:txBody>
      </p:sp>
      <p:sp>
        <p:nvSpPr>
          <p:cNvPr id="3" name="Content Placeholder 2"/>
          <p:cNvSpPr>
            <a:spLocks noGrp="1"/>
          </p:cNvSpPr>
          <p:nvPr>
            <p:ph idx="1"/>
          </p:nvPr>
        </p:nvSpPr>
        <p:spPr>
          <a:xfrm>
            <a:off x="457200" y="1601584"/>
            <a:ext cx="8229600" cy="5059363"/>
          </a:xfrm>
        </p:spPr>
        <p:txBody>
          <a:bodyPr>
            <a:normAutofit fontScale="77500" lnSpcReduction="20000"/>
          </a:bodyPr>
          <a:lstStyle/>
          <a:p>
            <a:r>
              <a:rPr lang="en-US" sz="2400" dirty="0" smtClean="0">
                <a:solidFill>
                  <a:srgbClr val="000000"/>
                </a:solidFill>
              </a:rPr>
              <a:t>Project Requirements:</a:t>
            </a:r>
          </a:p>
          <a:p>
            <a:pPr lvl="1"/>
            <a:r>
              <a:rPr lang="en-US" sz="1800" dirty="0" smtClean="0">
                <a:solidFill>
                  <a:srgbClr val="000000"/>
                </a:solidFill>
              </a:rPr>
              <a:t>“By </a:t>
            </a:r>
            <a:r>
              <a:rPr lang="en-US" sz="1800" dirty="0">
                <a:solidFill>
                  <a:srgbClr val="000000"/>
                </a:solidFill>
              </a:rPr>
              <a:t>the Investigation Closeout, the </a:t>
            </a:r>
            <a:r>
              <a:rPr lang="en-US" sz="1800" dirty="0" smtClean="0">
                <a:solidFill>
                  <a:srgbClr val="000000"/>
                </a:solidFill>
              </a:rPr>
              <a:t>[Co-I] shall </a:t>
            </a:r>
            <a:r>
              <a:rPr lang="en-US" sz="1800" dirty="0">
                <a:solidFill>
                  <a:srgbClr val="000000"/>
                </a:solidFill>
              </a:rPr>
              <a:t>deliver all data products, along with the scientific algorithm software, coefficients, and ancillary data used to generate these products, to </a:t>
            </a:r>
            <a:r>
              <a:rPr lang="en-US" sz="1800" dirty="0" smtClean="0">
                <a:solidFill>
                  <a:srgbClr val="000000"/>
                </a:solidFill>
              </a:rPr>
              <a:t>the [ORNL Distributed </a:t>
            </a:r>
            <a:r>
              <a:rPr lang="en-US" sz="1800" dirty="0">
                <a:solidFill>
                  <a:srgbClr val="000000"/>
                </a:solidFill>
              </a:rPr>
              <a:t>Active Archive </a:t>
            </a:r>
            <a:r>
              <a:rPr lang="en-US" sz="1800" dirty="0" smtClean="0">
                <a:solidFill>
                  <a:srgbClr val="000000"/>
                </a:solidFill>
              </a:rPr>
              <a:t>Center]”</a:t>
            </a:r>
          </a:p>
          <a:p>
            <a:pPr lvl="1"/>
            <a:r>
              <a:rPr lang="en-US" sz="1800" dirty="0" smtClean="0">
                <a:solidFill>
                  <a:srgbClr val="000000"/>
                </a:solidFill>
              </a:rPr>
              <a:t>The primary goal is to maintain reprocessing capability by the Co-Is</a:t>
            </a:r>
          </a:p>
          <a:p>
            <a:pPr marL="457200" lvl="1" indent="0">
              <a:buNone/>
            </a:pPr>
            <a:endParaRPr lang="en-US" sz="1800" dirty="0" smtClean="0">
              <a:solidFill>
                <a:srgbClr val="000000"/>
              </a:solidFill>
            </a:endParaRPr>
          </a:p>
          <a:p>
            <a:r>
              <a:rPr lang="en-US" sz="2400" dirty="0" smtClean="0">
                <a:solidFill>
                  <a:srgbClr val="000000"/>
                </a:solidFill>
              </a:rPr>
              <a:t>DISCOVER-AQ Example for </a:t>
            </a:r>
            <a:r>
              <a:rPr lang="en-US" sz="2400" dirty="0" err="1" smtClean="0">
                <a:solidFill>
                  <a:srgbClr val="000000"/>
                </a:solidFill>
              </a:rPr>
              <a:t>Licor</a:t>
            </a:r>
            <a:r>
              <a:rPr lang="en-US" sz="2400" dirty="0" smtClean="0">
                <a:solidFill>
                  <a:srgbClr val="000000"/>
                </a:solidFill>
              </a:rPr>
              <a:t> CO2 measurement:</a:t>
            </a:r>
          </a:p>
          <a:p>
            <a:pPr lvl="1"/>
            <a:r>
              <a:rPr lang="en-US" sz="2000" dirty="0" smtClean="0">
                <a:solidFill>
                  <a:srgbClr val="000000"/>
                </a:solidFill>
              </a:rPr>
              <a:t>Digitized instrument output from </a:t>
            </a:r>
            <a:r>
              <a:rPr lang="en-US" sz="2000" dirty="0" err="1" smtClean="0">
                <a:solidFill>
                  <a:srgbClr val="000000"/>
                </a:solidFill>
              </a:rPr>
              <a:t>Licor</a:t>
            </a:r>
            <a:r>
              <a:rPr lang="en-US" sz="2000" dirty="0" smtClean="0">
                <a:solidFill>
                  <a:srgbClr val="000000"/>
                </a:solidFill>
              </a:rPr>
              <a:t> and flow, temperature, and pressure data</a:t>
            </a:r>
          </a:p>
          <a:p>
            <a:pPr lvl="1"/>
            <a:r>
              <a:rPr lang="en-US" sz="2000" dirty="0" smtClean="0">
                <a:solidFill>
                  <a:srgbClr val="000000"/>
                </a:solidFill>
              </a:rPr>
              <a:t>Data processing code</a:t>
            </a:r>
          </a:p>
          <a:p>
            <a:pPr lvl="1"/>
            <a:r>
              <a:rPr lang="en-US" sz="2000" dirty="0" smtClean="0">
                <a:solidFill>
                  <a:srgbClr val="000000"/>
                </a:solidFill>
              </a:rPr>
              <a:t>Deployment notes about inlet and flow configuration</a:t>
            </a:r>
          </a:p>
          <a:p>
            <a:pPr lvl="1"/>
            <a:r>
              <a:rPr lang="en-US" sz="2000" dirty="0" smtClean="0">
                <a:solidFill>
                  <a:srgbClr val="000000"/>
                </a:solidFill>
              </a:rPr>
              <a:t>Publication citation about instrument working principle and d</a:t>
            </a:r>
            <a:r>
              <a:rPr lang="en-US" sz="2100" dirty="0" smtClean="0">
                <a:solidFill>
                  <a:srgbClr val="000000"/>
                </a:solidFill>
              </a:rPr>
              <a:t>escription of instrument and measurement</a:t>
            </a:r>
          </a:p>
          <a:p>
            <a:pPr marL="457200" lvl="1" indent="0">
              <a:buNone/>
            </a:pPr>
            <a:r>
              <a:rPr lang="en-US" sz="2100" dirty="0" smtClean="0">
                <a:solidFill>
                  <a:srgbClr val="000000"/>
                </a:solidFill>
              </a:rPr>
              <a:t>All information compiled into four zipped files (one for each deployment) and submitted to ASDC directly</a:t>
            </a:r>
          </a:p>
          <a:p>
            <a:pPr lvl="1"/>
            <a:endParaRPr lang="en-US" dirty="0" smtClean="0">
              <a:solidFill>
                <a:srgbClr val="000000"/>
              </a:solidFill>
            </a:endParaRPr>
          </a:p>
          <a:p>
            <a:r>
              <a:rPr lang="en-US" sz="2400" dirty="0" smtClean="0">
                <a:solidFill>
                  <a:srgbClr val="000000"/>
                </a:solidFill>
              </a:rPr>
              <a:t>ACT-America Example for Aircraft </a:t>
            </a:r>
            <a:r>
              <a:rPr lang="en-US" sz="2400" dirty="0" err="1" smtClean="0">
                <a:solidFill>
                  <a:srgbClr val="000000"/>
                </a:solidFill>
              </a:rPr>
              <a:t>Picarro</a:t>
            </a:r>
            <a:r>
              <a:rPr lang="en-US" sz="2400" dirty="0" smtClean="0">
                <a:solidFill>
                  <a:srgbClr val="000000"/>
                </a:solidFill>
              </a:rPr>
              <a:t> and Ozone Measurement</a:t>
            </a:r>
          </a:p>
          <a:p>
            <a:pPr lvl="1"/>
            <a:r>
              <a:rPr lang="en-US" sz="2000" dirty="0" smtClean="0">
                <a:solidFill>
                  <a:srgbClr val="000000"/>
                </a:solidFill>
              </a:rPr>
              <a:t>Digitized </a:t>
            </a:r>
            <a:r>
              <a:rPr lang="en-US" sz="2000" dirty="0" err="1" smtClean="0">
                <a:solidFill>
                  <a:srgbClr val="000000"/>
                </a:solidFill>
              </a:rPr>
              <a:t>Picarro</a:t>
            </a:r>
            <a:r>
              <a:rPr lang="en-US" sz="2000" dirty="0" smtClean="0">
                <a:solidFill>
                  <a:srgbClr val="000000"/>
                </a:solidFill>
              </a:rPr>
              <a:t> and 2B Tech Ozone output (including system measurements such as system pressure, flow, temperature)</a:t>
            </a:r>
          </a:p>
          <a:p>
            <a:pPr lvl="1"/>
            <a:r>
              <a:rPr lang="en-US" sz="2000" dirty="0" smtClean="0">
                <a:solidFill>
                  <a:srgbClr val="000000"/>
                </a:solidFill>
              </a:rPr>
              <a:t>Data processing code</a:t>
            </a:r>
          </a:p>
          <a:p>
            <a:pPr lvl="1"/>
            <a:r>
              <a:rPr lang="en-US" sz="2000" dirty="0" smtClean="0">
                <a:solidFill>
                  <a:srgbClr val="000000"/>
                </a:solidFill>
              </a:rPr>
              <a:t>Description of instrument and measurement</a:t>
            </a:r>
            <a:endParaRPr lang="en-US" sz="2000" dirty="0">
              <a:solidFill>
                <a:srgbClr val="000000"/>
              </a:solidFill>
            </a:endParaRPr>
          </a:p>
        </p:txBody>
      </p:sp>
      <p:sp>
        <p:nvSpPr>
          <p:cNvPr id="4"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10</a:t>
            </a:fld>
            <a:endParaRPr lang="en-US"/>
          </a:p>
        </p:txBody>
      </p:sp>
    </p:spTree>
    <p:extLst>
      <p:ext uri="{BB962C8B-B14F-4D97-AF65-F5344CB8AC3E}">
        <p14:creationId xmlns:p14="http://schemas.microsoft.com/office/powerpoint/2010/main" xmlns="" val="76213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341486"/>
            <a:ext cx="7442200" cy="1143000"/>
          </a:xfrm>
        </p:spPr>
        <p:txBody>
          <a:bodyPr>
            <a:normAutofit fontScale="90000"/>
          </a:bodyPr>
          <a:lstStyle/>
          <a:p>
            <a:r>
              <a:rPr lang="en-US" dirty="0" smtClean="0"/>
              <a:t>Integration of observations</a:t>
            </a:r>
            <a:r>
              <a:rPr lang="en-US" dirty="0"/>
              <a:t> </a:t>
            </a:r>
            <a:r>
              <a:rPr lang="en-US" dirty="0" smtClean="0"/>
              <a:t>and   model output</a:t>
            </a:r>
            <a:br>
              <a:rPr lang="en-US" dirty="0" smtClean="0"/>
            </a:br>
            <a:endParaRPr lang="en-US" dirty="0"/>
          </a:p>
        </p:txBody>
      </p:sp>
      <p:sp>
        <p:nvSpPr>
          <p:cNvPr id="4" name="Slide Number Placeholder 3"/>
          <p:cNvSpPr>
            <a:spLocks noGrp="1"/>
          </p:cNvSpPr>
          <p:nvPr>
            <p:ph type="sldNum" sz="quarter" idx="12"/>
          </p:nvPr>
        </p:nvSpPr>
        <p:spPr/>
        <p:txBody>
          <a:bodyPr/>
          <a:lstStyle/>
          <a:p>
            <a:fld id="{5A86631F-2F06-894F-9272-925D3EA1FBBD}" type="slidenum">
              <a:rPr lang="en-US" smtClean="0"/>
              <a:pPr/>
              <a:t>11</a:t>
            </a:fld>
            <a:endParaRPr lang="en-US"/>
          </a:p>
        </p:txBody>
      </p:sp>
      <p:graphicFrame>
        <p:nvGraphicFramePr>
          <p:cNvPr id="6" name="Diagram 5"/>
          <p:cNvGraphicFramePr/>
          <p:nvPr>
            <p:extLst>
              <p:ext uri="{D42A27DB-BD31-4B8C-83A1-F6EECF244321}">
                <p14:modId xmlns:p14="http://schemas.microsoft.com/office/powerpoint/2010/main" xmlns="" val="2779897509"/>
              </p:ext>
            </p:extLst>
          </p:nvPr>
        </p:nvGraphicFramePr>
        <p:xfrm>
          <a:off x="981363" y="1397000"/>
          <a:ext cx="6869545" cy="49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094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274638"/>
            <a:ext cx="7442200" cy="1143000"/>
          </a:xfrm>
        </p:spPr>
        <p:txBody>
          <a:bodyPr>
            <a:normAutofit fontScale="90000"/>
          </a:bodyPr>
          <a:lstStyle/>
          <a:p>
            <a:r>
              <a:rPr lang="en-US" dirty="0" smtClean="0"/>
              <a:t>Integration of observations and   model output </a:t>
            </a:r>
            <a:br>
              <a:rPr lang="en-US" dirty="0" smtClean="0"/>
            </a:b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12</a:t>
            </a:fld>
            <a:endParaRPr lang="en-US" dirty="0"/>
          </a:p>
        </p:txBody>
      </p:sp>
      <p:graphicFrame>
        <p:nvGraphicFramePr>
          <p:cNvPr id="6" name="Diagram 5"/>
          <p:cNvGraphicFramePr/>
          <p:nvPr>
            <p:extLst>
              <p:ext uri="{D42A27DB-BD31-4B8C-83A1-F6EECF244321}">
                <p14:modId xmlns:p14="http://schemas.microsoft.com/office/powerpoint/2010/main" xmlns="" val="350255876"/>
              </p:ext>
            </p:extLst>
          </p:nvPr>
        </p:nvGraphicFramePr>
        <p:xfrm>
          <a:off x="2005081" y="4095782"/>
          <a:ext cx="4548120" cy="2778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a:spLocks noGrp="1"/>
          </p:cNvSpPr>
          <p:nvPr>
            <p:ph idx="1"/>
          </p:nvPr>
        </p:nvSpPr>
        <p:spPr>
          <a:xfrm>
            <a:off x="6553200" y="2408786"/>
            <a:ext cx="2402824" cy="2121508"/>
          </a:xfrm>
          <a:solidFill>
            <a:srgbClr val="FAC090"/>
          </a:solidFill>
          <a:ln>
            <a:solidFill>
              <a:srgbClr val="000000"/>
            </a:solidFill>
          </a:ln>
        </p:spPr>
        <p:txBody>
          <a:bodyPr>
            <a:normAutofit fontScale="92500" lnSpcReduction="10000"/>
          </a:bodyPr>
          <a:lstStyle/>
          <a:p>
            <a:pPr marL="0" indent="0">
              <a:spcBef>
                <a:spcPts val="400"/>
              </a:spcBef>
              <a:buNone/>
            </a:pPr>
            <a:r>
              <a:rPr lang="en-US" sz="1600" dirty="0" smtClean="0"/>
              <a:t>Inventory data: </a:t>
            </a:r>
          </a:p>
          <a:p>
            <a:pPr marL="338138" indent="-231775">
              <a:spcBef>
                <a:spcPts val="400"/>
              </a:spcBef>
            </a:pPr>
            <a:r>
              <a:rPr lang="en-US" sz="1600" dirty="0"/>
              <a:t>F</a:t>
            </a:r>
            <a:r>
              <a:rPr lang="en-US" sz="1600" dirty="0" smtClean="0"/>
              <a:t>ossil fuel</a:t>
            </a:r>
          </a:p>
          <a:p>
            <a:pPr marL="338138" indent="-231775">
              <a:spcBef>
                <a:spcPts val="400"/>
              </a:spcBef>
            </a:pPr>
            <a:r>
              <a:rPr lang="en-US" sz="1600" dirty="0" smtClean="0"/>
              <a:t>Fires</a:t>
            </a:r>
          </a:p>
          <a:p>
            <a:pPr marL="338138" indent="-231775">
              <a:spcBef>
                <a:spcPts val="400"/>
              </a:spcBef>
            </a:pPr>
            <a:r>
              <a:rPr lang="en-US" sz="1600" dirty="0"/>
              <a:t>C</a:t>
            </a:r>
            <a:r>
              <a:rPr lang="en-US" sz="1600" dirty="0" smtClean="0"/>
              <a:t>hemistry</a:t>
            </a:r>
          </a:p>
          <a:p>
            <a:pPr marL="338138" indent="-231775">
              <a:spcBef>
                <a:spcPts val="400"/>
              </a:spcBef>
            </a:pPr>
            <a:r>
              <a:rPr lang="en-US" sz="1600" dirty="0" smtClean="0"/>
              <a:t>Ocean</a:t>
            </a:r>
          </a:p>
          <a:p>
            <a:pPr marL="0" indent="0">
              <a:spcBef>
                <a:spcPts val="400"/>
              </a:spcBef>
              <a:buNone/>
            </a:pPr>
            <a:r>
              <a:rPr lang="en-US" sz="1600" dirty="0" smtClean="0"/>
              <a:t>Biogenic fluxes: </a:t>
            </a:r>
          </a:p>
          <a:p>
            <a:pPr marL="296863" indent="-233363">
              <a:spcBef>
                <a:spcPts val="400"/>
              </a:spcBef>
            </a:pPr>
            <a:r>
              <a:rPr lang="en-US" sz="1600" dirty="0" smtClean="0"/>
              <a:t>ecosystem models </a:t>
            </a:r>
          </a:p>
          <a:p>
            <a:pPr marL="296863" indent="-233363">
              <a:spcBef>
                <a:spcPts val="400"/>
              </a:spcBef>
            </a:pPr>
            <a:r>
              <a:rPr lang="en-US" sz="1600" dirty="0" smtClean="0"/>
              <a:t>inversion products</a:t>
            </a:r>
          </a:p>
        </p:txBody>
      </p:sp>
      <p:sp>
        <p:nvSpPr>
          <p:cNvPr id="10" name="Content Placeholder 2"/>
          <p:cNvSpPr txBox="1">
            <a:spLocks/>
          </p:cNvSpPr>
          <p:nvPr/>
        </p:nvSpPr>
        <p:spPr>
          <a:xfrm>
            <a:off x="3251999" y="1169807"/>
            <a:ext cx="2957947" cy="3108347"/>
          </a:xfrm>
          <a:prstGeom prst="rect">
            <a:avLst/>
          </a:prstGeom>
          <a:solidFill>
            <a:schemeClr val="accent3">
              <a:lumMod val="40000"/>
              <a:lumOff val="60000"/>
            </a:schemeClr>
          </a:solidFill>
          <a:ln>
            <a:solidFill>
              <a:srgbClr val="000000"/>
            </a:solidFill>
          </a:ln>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400"/>
              </a:spcBef>
              <a:buNone/>
            </a:pPr>
            <a:r>
              <a:rPr lang="en-US" sz="1900" dirty="0" smtClean="0"/>
              <a:t>GHG measurements: </a:t>
            </a:r>
          </a:p>
          <a:p>
            <a:pPr marL="338138" indent="-231775">
              <a:lnSpc>
                <a:spcPct val="120000"/>
              </a:lnSpc>
              <a:spcBef>
                <a:spcPts val="400"/>
              </a:spcBef>
            </a:pPr>
            <a:r>
              <a:rPr lang="en-US" sz="1700" dirty="0" smtClean="0"/>
              <a:t>Surface in-situ (NOAA,, ACT)</a:t>
            </a:r>
          </a:p>
          <a:p>
            <a:pPr marL="338138" indent="-231775">
              <a:lnSpc>
                <a:spcPct val="120000"/>
              </a:lnSpc>
              <a:spcBef>
                <a:spcPts val="400"/>
              </a:spcBef>
            </a:pPr>
            <a:r>
              <a:rPr lang="en-US" sz="1700" dirty="0" smtClean="0"/>
              <a:t>Surface column (TCCON)</a:t>
            </a:r>
          </a:p>
          <a:p>
            <a:pPr marL="338138" indent="-231775">
              <a:lnSpc>
                <a:spcPct val="120000"/>
              </a:lnSpc>
              <a:spcBef>
                <a:spcPts val="400"/>
              </a:spcBef>
            </a:pPr>
            <a:r>
              <a:rPr lang="en-US" sz="1700" dirty="0" smtClean="0"/>
              <a:t>Space missions (OCO-2, GOSAT)</a:t>
            </a:r>
          </a:p>
          <a:p>
            <a:pPr marL="338138" indent="-231775">
              <a:lnSpc>
                <a:spcPct val="120000"/>
              </a:lnSpc>
              <a:spcBef>
                <a:spcPts val="400"/>
              </a:spcBef>
            </a:pPr>
            <a:r>
              <a:rPr lang="en-US" sz="1700" dirty="0" smtClean="0"/>
              <a:t>Aircraft in-situ (NOAA, ACT)</a:t>
            </a:r>
          </a:p>
          <a:p>
            <a:pPr marL="338138" indent="-231775">
              <a:lnSpc>
                <a:spcPct val="120000"/>
              </a:lnSpc>
              <a:spcBef>
                <a:spcPts val="400"/>
              </a:spcBef>
            </a:pPr>
            <a:r>
              <a:rPr lang="en-US" sz="1700" dirty="0" smtClean="0"/>
              <a:t>Aircraft column (ACT)</a:t>
            </a:r>
          </a:p>
          <a:p>
            <a:pPr marL="0" indent="0">
              <a:lnSpc>
                <a:spcPct val="120000"/>
              </a:lnSpc>
              <a:spcBef>
                <a:spcPts val="400"/>
              </a:spcBef>
              <a:buNone/>
            </a:pPr>
            <a:r>
              <a:rPr lang="en-US" sz="1900" dirty="0" err="1" smtClean="0"/>
              <a:t>Meteo</a:t>
            </a:r>
            <a:r>
              <a:rPr lang="en-US" sz="1900" dirty="0" smtClean="0"/>
              <a:t> measurements</a:t>
            </a:r>
          </a:p>
          <a:p>
            <a:pPr marL="401638" indent="-231775">
              <a:lnSpc>
                <a:spcPct val="120000"/>
              </a:lnSpc>
              <a:spcBef>
                <a:spcPts val="400"/>
              </a:spcBef>
            </a:pPr>
            <a:r>
              <a:rPr lang="en-US" sz="1700" dirty="0" smtClean="0"/>
              <a:t>Surface stations (WMO, MADIS)</a:t>
            </a:r>
          </a:p>
          <a:p>
            <a:pPr marL="401638" indent="-231775">
              <a:lnSpc>
                <a:spcPct val="120000"/>
              </a:lnSpc>
              <a:spcBef>
                <a:spcPts val="400"/>
              </a:spcBef>
            </a:pPr>
            <a:r>
              <a:rPr lang="en-US" sz="1700" dirty="0" smtClean="0"/>
              <a:t>Profiles (WMO, profilers, MADIS, ACT)</a:t>
            </a:r>
          </a:p>
          <a:p>
            <a:pPr lvl="1"/>
            <a:endParaRPr lang="en-US" sz="1200" dirty="0" smtClean="0"/>
          </a:p>
          <a:p>
            <a:pPr marL="457200" lvl="1" indent="0">
              <a:buNone/>
            </a:pPr>
            <a:endParaRPr lang="en-US" sz="1200" dirty="0"/>
          </a:p>
        </p:txBody>
      </p:sp>
      <p:sp>
        <p:nvSpPr>
          <p:cNvPr id="12" name="Content Placeholder 2"/>
          <p:cNvSpPr txBox="1">
            <a:spLocks/>
          </p:cNvSpPr>
          <p:nvPr/>
        </p:nvSpPr>
        <p:spPr>
          <a:xfrm>
            <a:off x="196271" y="1659690"/>
            <a:ext cx="2811349" cy="2852427"/>
          </a:xfrm>
          <a:prstGeom prst="rect">
            <a:avLst/>
          </a:prstGeom>
          <a:solidFill>
            <a:schemeClr val="accent4">
              <a:lumMod val="40000"/>
              <a:lumOff val="60000"/>
            </a:schemeClr>
          </a:solidFill>
          <a:ln>
            <a:solidFill>
              <a:srgbClr val="000000"/>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400"/>
              </a:spcBef>
              <a:buNone/>
            </a:pPr>
            <a:r>
              <a:rPr lang="en-US" sz="1600" dirty="0" smtClean="0"/>
              <a:t>Global transport models: </a:t>
            </a:r>
          </a:p>
          <a:p>
            <a:pPr marL="401638" lvl="1" indent="-231775">
              <a:lnSpc>
                <a:spcPct val="110000"/>
              </a:lnSpc>
              <a:spcBef>
                <a:spcPts val="400"/>
              </a:spcBef>
              <a:buFont typeface="Arial"/>
              <a:buChar char="•"/>
            </a:pPr>
            <a:r>
              <a:rPr lang="en-US" sz="1200" dirty="0" smtClean="0"/>
              <a:t>GEOS-5</a:t>
            </a:r>
          </a:p>
          <a:p>
            <a:pPr marL="401638" lvl="1" indent="-231775">
              <a:lnSpc>
                <a:spcPct val="110000"/>
              </a:lnSpc>
              <a:spcBef>
                <a:spcPts val="400"/>
              </a:spcBef>
              <a:buFont typeface="Arial"/>
              <a:buChar char="•"/>
            </a:pPr>
            <a:r>
              <a:rPr lang="en-US" sz="1200" dirty="0" smtClean="0"/>
              <a:t>PCTM</a:t>
            </a:r>
          </a:p>
          <a:p>
            <a:pPr marL="401638" lvl="1" indent="-231775">
              <a:lnSpc>
                <a:spcPct val="110000"/>
              </a:lnSpc>
              <a:spcBef>
                <a:spcPts val="400"/>
              </a:spcBef>
              <a:buFont typeface="Arial"/>
              <a:buChar char="•"/>
            </a:pPr>
            <a:r>
              <a:rPr lang="en-US" sz="1200" dirty="0" smtClean="0"/>
              <a:t>TM5</a:t>
            </a:r>
          </a:p>
          <a:p>
            <a:pPr marL="401638" lvl="1" indent="-231775">
              <a:lnSpc>
                <a:spcPct val="110000"/>
              </a:lnSpc>
              <a:spcBef>
                <a:spcPts val="400"/>
              </a:spcBef>
              <a:buFont typeface="Arial"/>
              <a:buChar char="•"/>
            </a:pPr>
            <a:r>
              <a:rPr lang="en-US" sz="1200" dirty="0" smtClean="0"/>
              <a:t>CSU</a:t>
            </a:r>
          </a:p>
          <a:p>
            <a:pPr marL="0" indent="0">
              <a:lnSpc>
                <a:spcPct val="110000"/>
              </a:lnSpc>
              <a:spcBef>
                <a:spcPts val="400"/>
              </a:spcBef>
              <a:buNone/>
            </a:pPr>
            <a:r>
              <a:rPr lang="en-US" sz="1600" dirty="0" smtClean="0"/>
              <a:t>Regional transport models:</a:t>
            </a:r>
          </a:p>
          <a:p>
            <a:pPr marL="401638" lvl="1" indent="-231775">
              <a:lnSpc>
                <a:spcPct val="110000"/>
              </a:lnSpc>
              <a:spcBef>
                <a:spcPts val="400"/>
              </a:spcBef>
              <a:buFont typeface="Arial"/>
              <a:buChar char="•"/>
            </a:pPr>
            <a:r>
              <a:rPr lang="en-US" sz="1200" dirty="0" smtClean="0"/>
              <a:t>TM-5 (</a:t>
            </a:r>
            <a:r>
              <a:rPr lang="en-US" sz="1200" dirty="0" err="1" smtClean="0"/>
              <a:t>N.Am</a:t>
            </a:r>
            <a:r>
              <a:rPr lang="en-US" sz="1200" dirty="0" smtClean="0"/>
              <a:t>. 1x1 degree)</a:t>
            </a:r>
          </a:p>
          <a:p>
            <a:pPr marL="401638" lvl="1" indent="-231775">
              <a:lnSpc>
                <a:spcPct val="110000"/>
              </a:lnSpc>
              <a:spcBef>
                <a:spcPts val="400"/>
              </a:spcBef>
              <a:buFont typeface="Arial"/>
              <a:buChar char="•"/>
            </a:pPr>
            <a:r>
              <a:rPr lang="en-US" sz="1200" dirty="0" smtClean="0"/>
              <a:t>GEOS-5 (0.5x0.6 degree)</a:t>
            </a:r>
          </a:p>
          <a:p>
            <a:pPr marL="401638" lvl="1" indent="-231775">
              <a:lnSpc>
                <a:spcPct val="110000"/>
              </a:lnSpc>
              <a:spcBef>
                <a:spcPts val="400"/>
              </a:spcBef>
              <a:buFont typeface="Arial"/>
              <a:buChar char="•"/>
            </a:pPr>
            <a:r>
              <a:rPr lang="en-US" sz="1200" dirty="0" smtClean="0"/>
              <a:t>WRF-PSU (</a:t>
            </a:r>
            <a:r>
              <a:rPr lang="en-US" sz="1200" dirty="0" err="1" smtClean="0"/>
              <a:t>N.Am</a:t>
            </a:r>
            <a:r>
              <a:rPr lang="en-US" sz="1200" dirty="0" smtClean="0"/>
              <a:t>. 30km)</a:t>
            </a:r>
          </a:p>
          <a:p>
            <a:pPr marL="401638" lvl="1" indent="-231775">
              <a:lnSpc>
                <a:spcPct val="110000"/>
              </a:lnSpc>
              <a:spcBef>
                <a:spcPts val="400"/>
              </a:spcBef>
              <a:buFont typeface="Arial"/>
              <a:buChar char="•"/>
            </a:pPr>
            <a:r>
              <a:rPr lang="en-US" sz="1200" dirty="0" smtClean="0"/>
              <a:t>WRF-AER?</a:t>
            </a:r>
          </a:p>
          <a:p>
            <a:pPr marL="401638" lvl="1" indent="-231775">
              <a:lnSpc>
                <a:spcPct val="110000"/>
              </a:lnSpc>
              <a:spcBef>
                <a:spcPts val="400"/>
              </a:spcBef>
              <a:buFont typeface="Arial"/>
              <a:buChar char="•"/>
            </a:pPr>
            <a:r>
              <a:rPr lang="en-US" sz="1200" dirty="0" smtClean="0"/>
              <a:t>SPRING</a:t>
            </a:r>
          </a:p>
          <a:p>
            <a:pPr lvl="1"/>
            <a:endParaRPr lang="en-US" sz="1200" dirty="0" smtClean="0"/>
          </a:p>
          <a:p>
            <a:pPr marL="457200" lvl="1" indent="0">
              <a:buNone/>
            </a:pPr>
            <a:endParaRPr lang="en-US" sz="1200" dirty="0"/>
          </a:p>
        </p:txBody>
      </p:sp>
    </p:spTree>
    <p:extLst>
      <p:ext uri="{BB962C8B-B14F-4D97-AF65-F5344CB8AC3E}">
        <p14:creationId xmlns:p14="http://schemas.microsoft.com/office/powerpoint/2010/main" xmlns="" val="195345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274638"/>
            <a:ext cx="7442200" cy="1143000"/>
          </a:xfrm>
        </p:spPr>
        <p:txBody>
          <a:bodyPr>
            <a:normAutofit fontScale="90000"/>
          </a:bodyPr>
          <a:lstStyle/>
          <a:p>
            <a:r>
              <a:rPr lang="en-US" dirty="0" smtClean="0"/>
              <a:t>Integration of observations and   model output</a:t>
            </a:r>
            <a:br>
              <a:rPr lang="en-US" dirty="0" smtClean="0"/>
            </a:b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13</a:t>
            </a:fld>
            <a:endParaRPr lang="en-US" dirty="0"/>
          </a:p>
        </p:txBody>
      </p:sp>
      <p:graphicFrame>
        <p:nvGraphicFramePr>
          <p:cNvPr id="6" name="Diagram 5"/>
          <p:cNvGraphicFramePr/>
          <p:nvPr>
            <p:extLst>
              <p:ext uri="{D42A27DB-BD31-4B8C-83A1-F6EECF244321}">
                <p14:modId xmlns:p14="http://schemas.microsoft.com/office/powerpoint/2010/main" xmlns="" val="2447531308"/>
              </p:ext>
            </p:extLst>
          </p:nvPr>
        </p:nvGraphicFramePr>
        <p:xfrm>
          <a:off x="2028054" y="3761537"/>
          <a:ext cx="4772510" cy="3079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a:spLocks noGrp="1"/>
          </p:cNvSpPr>
          <p:nvPr>
            <p:ph idx="1"/>
          </p:nvPr>
        </p:nvSpPr>
        <p:spPr>
          <a:xfrm>
            <a:off x="6553200" y="2343728"/>
            <a:ext cx="2209800" cy="1893454"/>
          </a:xfrm>
          <a:solidFill>
            <a:srgbClr val="FAC090"/>
          </a:solidFill>
          <a:ln>
            <a:solidFill>
              <a:srgbClr val="000000"/>
            </a:solidFill>
          </a:ln>
        </p:spPr>
        <p:txBody>
          <a:bodyPr>
            <a:normAutofit lnSpcReduction="10000"/>
          </a:bodyPr>
          <a:lstStyle/>
          <a:p>
            <a:pPr marL="0" indent="0">
              <a:buNone/>
            </a:pPr>
            <a:r>
              <a:rPr lang="en-US" sz="1800" dirty="0" smtClean="0"/>
              <a:t>Characteristics:</a:t>
            </a:r>
          </a:p>
          <a:p>
            <a:pPr marL="508000" indent="-274638"/>
            <a:r>
              <a:rPr lang="en-US" sz="1800" dirty="0"/>
              <a:t>3D Global or </a:t>
            </a:r>
            <a:r>
              <a:rPr lang="en-US" sz="1800" dirty="0" err="1"/>
              <a:t>N.Am</a:t>
            </a:r>
            <a:r>
              <a:rPr lang="en-US" sz="1800" dirty="0"/>
              <a:t>.</a:t>
            </a:r>
          </a:p>
          <a:p>
            <a:pPr marL="508000" indent="-274638"/>
            <a:r>
              <a:rPr lang="en-US" sz="1800" dirty="0"/>
              <a:t>2D Global or </a:t>
            </a:r>
            <a:r>
              <a:rPr lang="en-US" sz="1800" dirty="0" err="1"/>
              <a:t>N.Am</a:t>
            </a:r>
            <a:r>
              <a:rPr lang="en-US" sz="1800" dirty="0"/>
              <a:t>.</a:t>
            </a:r>
          </a:p>
          <a:p>
            <a:pPr marL="508000" indent="-274638"/>
            <a:r>
              <a:rPr lang="en-US" sz="1800" dirty="0" smtClean="0"/>
              <a:t>Format</a:t>
            </a:r>
            <a:r>
              <a:rPr lang="en-US" sz="1800" dirty="0"/>
              <a:t>: </a:t>
            </a:r>
            <a:r>
              <a:rPr lang="en-US" sz="1800" dirty="0" err="1"/>
              <a:t>n</a:t>
            </a:r>
            <a:r>
              <a:rPr lang="en-US" sz="1800" dirty="0" err="1" smtClean="0"/>
              <a:t>etcdf</a:t>
            </a:r>
            <a:endParaRPr lang="en-US" sz="1800" dirty="0"/>
          </a:p>
          <a:p>
            <a:pPr lvl="1"/>
            <a:endParaRPr lang="en-US" sz="1000" dirty="0" smtClean="0"/>
          </a:p>
        </p:txBody>
      </p:sp>
      <p:sp>
        <p:nvSpPr>
          <p:cNvPr id="10" name="Content Placeholder 2"/>
          <p:cNvSpPr txBox="1">
            <a:spLocks/>
          </p:cNvSpPr>
          <p:nvPr/>
        </p:nvSpPr>
        <p:spPr>
          <a:xfrm>
            <a:off x="3368962" y="1417638"/>
            <a:ext cx="2957947" cy="2253817"/>
          </a:xfrm>
          <a:prstGeom prst="rect">
            <a:avLst/>
          </a:prstGeom>
          <a:solidFill>
            <a:schemeClr val="accent3">
              <a:lumMod val="40000"/>
              <a:lumOff val="60000"/>
            </a:schemeClr>
          </a:solidFill>
          <a:ln>
            <a:solidFill>
              <a:srgbClr val="000000"/>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Characteristics: </a:t>
            </a:r>
          </a:p>
          <a:p>
            <a:pPr marL="465138" indent="-295275"/>
            <a:r>
              <a:rPr lang="en-US" sz="1800" dirty="0" smtClean="0"/>
              <a:t>3D (Along ACT flight path)</a:t>
            </a:r>
          </a:p>
          <a:p>
            <a:pPr marL="465138" indent="-295275"/>
            <a:r>
              <a:rPr lang="en-US" sz="1800" dirty="0" smtClean="0"/>
              <a:t>2D (Global space missions)</a:t>
            </a:r>
          </a:p>
          <a:p>
            <a:pPr marL="465138" indent="-295275"/>
            <a:r>
              <a:rPr lang="en-US" sz="1800" dirty="0" smtClean="0"/>
              <a:t>1D (Surface locations)</a:t>
            </a:r>
          </a:p>
          <a:p>
            <a:pPr marL="465138" indent="-295275"/>
            <a:r>
              <a:rPr lang="en-US" sz="1800" dirty="0"/>
              <a:t>2</a:t>
            </a:r>
            <a:r>
              <a:rPr lang="en-US" sz="1800" dirty="0" smtClean="0"/>
              <a:t>D (Vertical profiles)</a:t>
            </a:r>
          </a:p>
          <a:p>
            <a:pPr marL="465138" indent="-295275"/>
            <a:r>
              <a:rPr lang="en-US" sz="1800" dirty="0" smtClean="0"/>
              <a:t>Format: variable</a:t>
            </a:r>
            <a:endParaRPr lang="en-US" sz="1800" dirty="0"/>
          </a:p>
        </p:txBody>
      </p:sp>
      <p:sp>
        <p:nvSpPr>
          <p:cNvPr id="12" name="Content Placeholder 2"/>
          <p:cNvSpPr txBox="1">
            <a:spLocks/>
          </p:cNvSpPr>
          <p:nvPr/>
        </p:nvSpPr>
        <p:spPr>
          <a:xfrm>
            <a:off x="196271" y="1938539"/>
            <a:ext cx="2957947" cy="2157242"/>
          </a:xfrm>
          <a:prstGeom prst="rect">
            <a:avLst/>
          </a:prstGeom>
          <a:solidFill>
            <a:schemeClr val="accent4">
              <a:lumMod val="40000"/>
              <a:lumOff val="60000"/>
            </a:schemeClr>
          </a:solidFill>
          <a:ln>
            <a:solidFill>
              <a:srgbClr val="000000"/>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Characteristics:</a:t>
            </a:r>
          </a:p>
          <a:p>
            <a:pPr marL="571500" indent="-401638"/>
            <a:r>
              <a:rPr lang="en-US" sz="1800" dirty="0" smtClean="0"/>
              <a:t>3D Global or </a:t>
            </a:r>
            <a:r>
              <a:rPr lang="en-US" sz="1800" dirty="0" err="1" smtClean="0"/>
              <a:t>N.Am</a:t>
            </a:r>
            <a:r>
              <a:rPr lang="en-US" sz="1800" dirty="0" smtClean="0"/>
              <a:t>.</a:t>
            </a:r>
          </a:p>
          <a:p>
            <a:pPr marL="571500" indent="-401638"/>
            <a:r>
              <a:rPr lang="en-US" sz="1800" dirty="0" smtClean="0"/>
              <a:t>2D Global or </a:t>
            </a:r>
            <a:r>
              <a:rPr lang="en-US" sz="1800" dirty="0" err="1" smtClean="0"/>
              <a:t>N.Am</a:t>
            </a:r>
            <a:r>
              <a:rPr lang="en-US" sz="1800" dirty="0" smtClean="0"/>
              <a:t>.</a:t>
            </a:r>
          </a:p>
          <a:p>
            <a:pPr marL="571500" indent="-401638"/>
            <a:r>
              <a:rPr lang="en-US" sz="1800" dirty="0" smtClean="0"/>
              <a:t>Extract: Along flight path or at selected locations</a:t>
            </a:r>
          </a:p>
          <a:p>
            <a:pPr marL="571500" indent="-401638"/>
            <a:r>
              <a:rPr lang="en-US" sz="1800" dirty="0" smtClean="0"/>
              <a:t>Format: </a:t>
            </a:r>
            <a:r>
              <a:rPr lang="en-US" sz="1800" dirty="0" err="1"/>
              <a:t>n</a:t>
            </a:r>
            <a:r>
              <a:rPr lang="en-US" sz="1800" dirty="0" err="1" smtClean="0"/>
              <a:t>etcdf</a:t>
            </a:r>
            <a:endParaRPr lang="en-US" sz="1800" dirty="0" smtClean="0"/>
          </a:p>
          <a:p>
            <a:pPr marL="571500" indent="-401638"/>
            <a:r>
              <a:rPr lang="en-US" sz="1800" dirty="0" smtClean="0"/>
              <a:t>Model meta-data</a:t>
            </a:r>
          </a:p>
          <a:p>
            <a:pPr lvl="1"/>
            <a:endParaRPr lang="en-US" sz="1200" dirty="0" smtClean="0"/>
          </a:p>
          <a:p>
            <a:pPr lvl="1"/>
            <a:endParaRPr lang="en-US" sz="1200" dirty="0" smtClean="0"/>
          </a:p>
        </p:txBody>
      </p:sp>
    </p:spTree>
    <p:extLst>
      <p:ext uri="{BB962C8B-B14F-4D97-AF65-F5344CB8AC3E}">
        <p14:creationId xmlns:p14="http://schemas.microsoft.com/office/powerpoint/2010/main" xmlns="" val="2126539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1137" y="65186"/>
            <a:ext cx="5892220" cy="503444"/>
          </a:xfrm>
        </p:spPr>
        <p:txBody>
          <a:bodyPr>
            <a:normAutofit fontScale="90000"/>
          </a:bodyPr>
          <a:lstStyle/>
          <a:p>
            <a:r>
              <a:rPr lang="en-US" sz="3200" dirty="0" smtClean="0"/>
              <a:t>Data Characteristics </a:t>
            </a:r>
            <a:r>
              <a:rPr lang="en-US" sz="2200" dirty="0" smtClean="0"/>
              <a:t>(1 of 2)</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xmlns="" val="987609535"/>
              </p:ext>
            </p:extLst>
          </p:nvPr>
        </p:nvGraphicFramePr>
        <p:xfrm>
          <a:off x="68263" y="633413"/>
          <a:ext cx="9097962" cy="6126162"/>
        </p:xfrm>
        <a:graphic>
          <a:graphicData uri="http://schemas.openxmlformats.org/presentationml/2006/ole">
            <p:oleObj spid="_x0000_s1054" name="Document" r:id="rId3" imgW="8685360" imgH="5842080" progId="Word.Document.12">
              <p:embed/>
            </p:oleObj>
          </a:graphicData>
        </a:graphic>
      </p:graphicFrame>
    </p:spTree>
    <p:extLst>
      <p:ext uri="{BB962C8B-B14F-4D97-AF65-F5344CB8AC3E}">
        <p14:creationId xmlns:p14="http://schemas.microsoft.com/office/powerpoint/2010/main" xmlns="" val="1204552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1137" y="148746"/>
            <a:ext cx="5892220" cy="503444"/>
          </a:xfrm>
        </p:spPr>
        <p:txBody>
          <a:bodyPr>
            <a:normAutofit fontScale="90000"/>
          </a:bodyPr>
          <a:lstStyle/>
          <a:p>
            <a:r>
              <a:rPr lang="en-US" sz="3200" dirty="0" smtClean="0"/>
              <a:t>Data Characteristics </a:t>
            </a:r>
            <a:r>
              <a:rPr lang="en-US" sz="2200" dirty="0" smtClean="0"/>
              <a:t>(2 of 2)</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717420199"/>
              </p:ext>
            </p:extLst>
          </p:nvPr>
        </p:nvGraphicFramePr>
        <p:xfrm>
          <a:off x="147638" y="1173626"/>
          <a:ext cx="8928100" cy="4157662"/>
        </p:xfrm>
        <a:graphic>
          <a:graphicData uri="http://schemas.openxmlformats.org/presentationml/2006/ole">
            <p:oleObj spid="_x0000_s2079" name="Document" r:id="rId3" imgW="8685360" imgH="4041000" progId="Word.Document.12">
              <p:embed/>
            </p:oleObj>
          </a:graphicData>
        </a:graphic>
      </p:graphicFrame>
      <p:sp>
        <p:nvSpPr>
          <p:cNvPr id="3" name="TextBox 2"/>
          <p:cNvSpPr txBox="1"/>
          <p:nvPr/>
        </p:nvSpPr>
        <p:spPr>
          <a:xfrm>
            <a:off x="551397" y="5331288"/>
            <a:ext cx="1069376" cy="369332"/>
          </a:xfrm>
          <a:prstGeom prst="rect">
            <a:avLst/>
          </a:prstGeom>
          <a:solidFill>
            <a:srgbClr val="EAB281"/>
          </a:solidFill>
          <a:ln w="3175" cmpd="sng">
            <a:solidFill>
              <a:schemeClr val="tx1"/>
            </a:solidFill>
          </a:ln>
        </p:spPr>
        <p:txBody>
          <a:bodyPr wrap="square" rtlCol="0">
            <a:spAutoFit/>
          </a:bodyPr>
          <a:lstStyle/>
          <a:p>
            <a:r>
              <a:rPr lang="en-US" dirty="0"/>
              <a:t>WRF-CO2 </a:t>
            </a:r>
          </a:p>
        </p:txBody>
      </p:sp>
      <p:sp>
        <p:nvSpPr>
          <p:cNvPr id="7" name="TextBox 6"/>
          <p:cNvSpPr txBox="1"/>
          <p:nvPr/>
        </p:nvSpPr>
        <p:spPr>
          <a:xfrm>
            <a:off x="1961009" y="5331288"/>
            <a:ext cx="1196991" cy="369332"/>
          </a:xfrm>
          <a:prstGeom prst="rect">
            <a:avLst/>
          </a:prstGeom>
          <a:solidFill>
            <a:srgbClr val="FBE4D2"/>
          </a:solidFill>
          <a:ln w="3175" cmpd="sng">
            <a:solidFill>
              <a:schemeClr val="tx1"/>
            </a:solidFill>
          </a:ln>
        </p:spPr>
        <p:txBody>
          <a:bodyPr wrap="square" rtlCol="0">
            <a:spAutoFit/>
          </a:bodyPr>
          <a:lstStyle/>
          <a:p>
            <a:r>
              <a:rPr lang="en-US" dirty="0" smtClean="0"/>
              <a:t>WRF</a:t>
            </a:r>
            <a:r>
              <a:rPr lang="en-US" dirty="0"/>
              <a:t>-</a:t>
            </a:r>
            <a:r>
              <a:rPr lang="en-US" dirty="0" smtClean="0"/>
              <a:t>CMS</a:t>
            </a:r>
            <a:endParaRPr lang="en-US" dirty="0"/>
          </a:p>
        </p:txBody>
      </p:sp>
      <p:sp>
        <p:nvSpPr>
          <p:cNvPr id="10" name="TextBox 9"/>
          <p:cNvSpPr txBox="1"/>
          <p:nvPr/>
        </p:nvSpPr>
        <p:spPr>
          <a:xfrm>
            <a:off x="3496219" y="5331288"/>
            <a:ext cx="1069376" cy="369332"/>
          </a:xfrm>
          <a:prstGeom prst="rect">
            <a:avLst/>
          </a:prstGeom>
          <a:solidFill>
            <a:srgbClr val="D3EAF0"/>
          </a:solidFill>
          <a:ln w="3175" cmpd="sng">
            <a:solidFill>
              <a:schemeClr val="tx1"/>
            </a:solidFill>
          </a:ln>
        </p:spPr>
        <p:txBody>
          <a:bodyPr wrap="square" rtlCol="0">
            <a:spAutoFit/>
          </a:bodyPr>
          <a:lstStyle/>
          <a:p>
            <a:r>
              <a:rPr lang="en-US" dirty="0" smtClean="0"/>
              <a:t>PCTM</a:t>
            </a:r>
            <a:endParaRPr lang="en-US" dirty="0"/>
          </a:p>
        </p:txBody>
      </p:sp>
    </p:spTree>
    <p:extLst>
      <p:ext uri="{BB962C8B-B14F-4D97-AF65-F5344CB8AC3E}">
        <p14:creationId xmlns:p14="http://schemas.microsoft.com/office/powerpoint/2010/main" xmlns="" val="2836728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940" y="274638"/>
            <a:ext cx="6985000" cy="1143000"/>
          </a:xfrm>
        </p:spPr>
        <p:txBody>
          <a:bodyPr/>
          <a:lstStyle/>
          <a:p>
            <a:r>
              <a:rPr lang="en-US" dirty="0" smtClean="0"/>
              <a:t>Goals for the Meeting	</a:t>
            </a:r>
            <a:endParaRPr lang="en-US" dirty="0"/>
          </a:p>
        </p:txBody>
      </p:sp>
      <p:sp>
        <p:nvSpPr>
          <p:cNvPr id="3" name="Content Placeholder 2"/>
          <p:cNvSpPr>
            <a:spLocks noGrp="1"/>
          </p:cNvSpPr>
          <p:nvPr>
            <p:ph idx="1"/>
          </p:nvPr>
        </p:nvSpPr>
        <p:spPr/>
        <p:txBody>
          <a:bodyPr>
            <a:normAutofit lnSpcReduction="10000"/>
          </a:bodyPr>
          <a:lstStyle/>
          <a:p>
            <a:r>
              <a:rPr lang="en-US" dirty="0" smtClean="0"/>
              <a:t>Review large data flow chart</a:t>
            </a:r>
          </a:p>
          <a:p>
            <a:pPr lvl="1"/>
            <a:r>
              <a:rPr lang="en-US" dirty="0" smtClean="0"/>
              <a:t>Identify gaps, missing pieces, etc.</a:t>
            </a:r>
          </a:p>
          <a:p>
            <a:pPr lvl="1"/>
            <a:r>
              <a:rPr lang="en-US" dirty="0" smtClean="0"/>
              <a:t>Identify where you are on the chart</a:t>
            </a:r>
          </a:p>
          <a:p>
            <a:pPr lvl="1"/>
            <a:endParaRPr lang="en-US" dirty="0" smtClean="0"/>
          </a:p>
          <a:p>
            <a:pPr lvl="1"/>
            <a:r>
              <a:rPr lang="en-US" dirty="0" smtClean="0"/>
              <a:t>What will you provide for the downstream person  / group?</a:t>
            </a:r>
          </a:p>
          <a:p>
            <a:pPr lvl="1"/>
            <a:r>
              <a:rPr lang="en-US" dirty="0" smtClean="0"/>
              <a:t>What do you need from the upstream person</a:t>
            </a:r>
          </a:p>
          <a:p>
            <a:pPr lvl="1"/>
            <a:r>
              <a:rPr lang="en-US" dirty="0" smtClean="0"/>
              <a:t>Characteristics</a:t>
            </a:r>
          </a:p>
          <a:p>
            <a:pPr marL="1257300" lvl="4" indent="-342900">
              <a:buFont typeface="Courier New"/>
              <a:buChar char="o"/>
            </a:pPr>
            <a:r>
              <a:rPr lang="en-US" sz="2400" dirty="0" smtClean="0"/>
              <a:t>Variables, units, space-time domain, space-time resolution, file format, documentation</a:t>
            </a:r>
          </a:p>
          <a:p>
            <a:endParaRPr lang="en-US" dirty="0"/>
          </a:p>
        </p:txBody>
      </p:sp>
      <p:sp>
        <p:nvSpPr>
          <p:cNvPr id="4" name="Slide Number Placeholder 3"/>
          <p:cNvSpPr>
            <a:spLocks noGrp="1"/>
          </p:cNvSpPr>
          <p:nvPr>
            <p:ph type="sldNum" sz="quarter" idx="12"/>
          </p:nvPr>
        </p:nvSpPr>
        <p:spPr/>
        <p:txBody>
          <a:bodyPr/>
          <a:lstStyle/>
          <a:p>
            <a:fld id="{5A86631F-2F06-894F-9272-925D3EA1FBBD}" type="slidenum">
              <a:rPr lang="en-US" smtClean="0"/>
              <a:pPr/>
              <a:t>16</a:t>
            </a:fld>
            <a:endParaRPr lang="en-US"/>
          </a:p>
        </p:txBody>
      </p:sp>
    </p:spTree>
    <p:extLst>
      <p:ext uri="{BB962C8B-B14F-4D97-AF65-F5344CB8AC3E}">
        <p14:creationId xmlns:p14="http://schemas.microsoft.com/office/powerpoint/2010/main" xmlns="" val="139774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1838550" y="304800"/>
            <a:ext cx="6607695" cy="835613"/>
          </a:xfrm>
        </p:spPr>
        <p:txBody>
          <a:bodyPr>
            <a:normAutofit/>
          </a:bodyPr>
          <a:lstStyle/>
          <a:p>
            <a:pPr>
              <a:defRPr/>
            </a:pPr>
            <a:r>
              <a:rPr lang="en-US" sz="2800" dirty="0" smtClean="0">
                <a:solidFill>
                  <a:srgbClr val="1F497D"/>
                </a:solidFill>
                <a:cs typeface="+mj-cs"/>
              </a:rPr>
              <a:t>Environmental </a:t>
            </a:r>
            <a:r>
              <a:rPr lang="en-US" sz="2800" dirty="0" smtClean="0">
                <a:solidFill>
                  <a:srgbClr val="1F497D"/>
                </a:solidFill>
              </a:rPr>
              <a:t>Observations</a:t>
            </a:r>
            <a:r>
              <a:rPr lang="en-US" sz="2800" dirty="0" smtClean="0">
                <a:solidFill>
                  <a:srgbClr val="1F497D"/>
                </a:solidFill>
                <a:cs typeface="+mj-cs"/>
              </a:rPr>
              <a:t> and Modeling</a:t>
            </a:r>
          </a:p>
        </p:txBody>
      </p:sp>
      <p:sp>
        <p:nvSpPr>
          <p:cNvPr id="699398" name="AutoShape 6"/>
          <p:cNvSpPr>
            <a:spLocks noChangeArrowheads="1"/>
          </p:cNvSpPr>
          <p:nvPr/>
        </p:nvSpPr>
        <p:spPr bwMode="auto">
          <a:xfrm>
            <a:off x="819984" y="1832191"/>
            <a:ext cx="2362200" cy="1091212"/>
          </a:xfrm>
          <a:prstGeom prst="flowChartAlternateProcess">
            <a:avLst/>
          </a:prstGeom>
          <a:gradFill flip="none" rotWithShape="1">
            <a:gsLst>
              <a:gs pos="99000">
                <a:srgbClr val="A197B5"/>
              </a:gs>
              <a:gs pos="0">
                <a:srgbClr val="FFFFFF"/>
              </a:gs>
            </a:gsLst>
            <a:lin ang="5400000" scaled="0"/>
            <a:tileRect/>
          </a:gradFill>
          <a:ln w="9525">
            <a:solidFill>
              <a:schemeClr val="tx1"/>
            </a:solidFill>
            <a:miter lim="800000"/>
            <a:headEnd/>
            <a:tailEnd/>
          </a:ln>
          <a:effectLst>
            <a:outerShdw blurRad="50800" dist="38100" dir="2700000" algn="tl" rotWithShape="0">
              <a:srgbClr val="000000">
                <a:alpha val="43000"/>
              </a:srgbClr>
            </a:outerShdw>
          </a:effectLst>
          <a:extLst/>
        </p:spPr>
        <p:txBody>
          <a:bodyPr wrap="none" anchor="ctr"/>
          <a:lstStyle/>
          <a:p>
            <a:pPr algn="ctr">
              <a:defRPr/>
            </a:pPr>
            <a:r>
              <a:rPr lang="en-US" sz="2400" dirty="0" smtClean="0">
                <a:solidFill>
                  <a:srgbClr val="000000"/>
                </a:solidFill>
                <a:latin typeface="Calibri"/>
              </a:rPr>
              <a:t>Observations</a:t>
            </a:r>
          </a:p>
        </p:txBody>
      </p:sp>
      <p:sp>
        <p:nvSpPr>
          <p:cNvPr id="699400" name="Line 8"/>
          <p:cNvSpPr>
            <a:spLocks noChangeShapeType="1"/>
          </p:cNvSpPr>
          <p:nvPr/>
        </p:nvSpPr>
        <p:spPr bwMode="auto">
          <a:xfrm>
            <a:off x="3182184" y="2394815"/>
            <a:ext cx="2720366" cy="0"/>
          </a:xfrm>
          <a:prstGeom prst="line">
            <a:avLst/>
          </a:pr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a:solidFill>
                <a:srgbClr val="C8D4D3"/>
              </a:solidFill>
              <a:latin typeface="Calibri"/>
            </a:endParaRPr>
          </a:p>
        </p:txBody>
      </p:sp>
      <p:sp>
        <p:nvSpPr>
          <p:cNvPr id="699410" name="Line 18"/>
          <p:cNvSpPr>
            <a:spLocks noChangeShapeType="1"/>
          </p:cNvSpPr>
          <p:nvPr/>
        </p:nvSpPr>
        <p:spPr bwMode="auto">
          <a:xfrm flipH="1" flipV="1">
            <a:off x="1965161" y="2932368"/>
            <a:ext cx="1366999" cy="1064837"/>
          </a:xfrm>
          <a:prstGeom prst="line">
            <a:avLst/>
          </a:pr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C8D4D3"/>
              </a:solidFill>
              <a:latin typeface="Calibri"/>
            </a:endParaRPr>
          </a:p>
        </p:txBody>
      </p:sp>
      <p:sp>
        <p:nvSpPr>
          <p:cNvPr id="15" name="Line 18"/>
          <p:cNvSpPr>
            <a:spLocks noChangeShapeType="1"/>
          </p:cNvSpPr>
          <p:nvPr/>
        </p:nvSpPr>
        <p:spPr bwMode="auto">
          <a:xfrm flipV="1">
            <a:off x="5706991" y="2985202"/>
            <a:ext cx="1457695" cy="1012003"/>
          </a:xfrm>
          <a:prstGeom prst="line">
            <a:avLst/>
          </a:pr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a:solidFill>
                <a:srgbClr val="C8D4D3"/>
              </a:solidFill>
              <a:latin typeface="Calibri"/>
            </a:endParaRPr>
          </a:p>
        </p:txBody>
      </p:sp>
      <p:sp>
        <p:nvSpPr>
          <p:cNvPr id="3" name="Rectangle 2"/>
          <p:cNvSpPr/>
          <p:nvPr/>
        </p:nvSpPr>
        <p:spPr>
          <a:xfrm>
            <a:off x="819984" y="5366361"/>
            <a:ext cx="7499261" cy="830997"/>
          </a:xfrm>
          <a:prstGeom prst="rect">
            <a:avLst/>
          </a:prstGeom>
        </p:spPr>
        <p:txBody>
          <a:bodyPr wrap="square">
            <a:spAutoFit/>
          </a:bodyPr>
          <a:lstStyle/>
          <a:p>
            <a:pPr>
              <a:spcBef>
                <a:spcPts val="500"/>
              </a:spcBef>
            </a:pPr>
            <a:r>
              <a:rPr lang="en-US" sz="2400" dirty="0"/>
              <a:t>Communication among </a:t>
            </a:r>
            <a:r>
              <a:rPr lang="en-US" sz="2400" dirty="0" smtClean="0"/>
              <a:t>data groups, </a:t>
            </a:r>
            <a:r>
              <a:rPr lang="en-US" sz="2400" dirty="0"/>
              <a:t>those making the </a:t>
            </a:r>
            <a:r>
              <a:rPr lang="en-US" sz="2400" dirty="0" smtClean="0"/>
              <a:t>measurements, </a:t>
            </a:r>
            <a:r>
              <a:rPr lang="en-US" sz="2400" dirty="0"/>
              <a:t>and </a:t>
            </a:r>
            <a:r>
              <a:rPr lang="en-US" sz="2400" dirty="0" smtClean="0"/>
              <a:t>modelers </a:t>
            </a:r>
            <a:r>
              <a:rPr lang="en-US" sz="2400" dirty="0"/>
              <a:t>is critical </a:t>
            </a:r>
          </a:p>
        </p:txBody>
      </p:sp>
      <p:sp>
        <p:nvSpPr>
          <p:cNvPr id="4" name="Slide Number Placeholder 3"/>
          <p:cNvSpPr>
            <a:spLocks noGrp="1"/>
          </p:cNvSpPr>
          <p:nvPr>
            <p:ph type="sldNum" sz="quarter" idx="12"/>
          </p:nvPr>
        </p:nvSpPr>
        <p:spPr/>
        <p:txBody>
          <a:bodyPr/>
          <a:lstStyle/>
          <a:p>
            <a:fld id="{37F48476-323E-EE4E-B0FE-8698F1B19FA0}" type="slidenum">
              <a:rPr lang="en-US" smtClean="0"/>
              <a:pPr/>
              <a:t>17</a:t>
            </a:fld>
            <a:endParaRPr lang="en-US"/>
          </a:p>
        </p:txBody>
      </p:sp>
      <p:sp>
        <p:nvSpPr>
          <p:cNvPr id="11" name="AutoShape 6"/>
          <p:cNvSpPr>
            <a:spLocks noChangeArrowheads="1"/>
          </p:cNvSpPr>
          <p:nvPr/>
        </p:nvSpPr>
        <p:spPr bwMode="auto">
          <a:xfrm>
            <a:off x="3344791" y="3433259"/>
            <a:ext cx="2362200" cy="1091212"/>
          </a:xfrm>
          <a:prstGeom prst="flowChartAlternateProcess">
            <a:avLst/>
          </a:prstGeom>
          <a:gradFill flip="none" rotWithShape="1">
            <a:gsLst>
              <a:gs pos="99000">
                <a:srgbClr val="FFFFAD"/>
              </a:gs>
              <a:gs pos="0">
                <a:srgbClr val="FFFFFF"/>
              </a:gs>
            </a:gsLst>
            <a:lin ang="5400000" scaled="0"/>
            <a:tileRect/>
          </a:gradFill>
          <a:ln w="9525">
            <a:solidFill>
              <a:schemeClr val="tx1"/>
            </a:solidFill>
            <a:miter lim="800000"/>
            <a:headEnd/>
            <a:tailEnd/>
          </a:ln>
          <a:effectLst>
            <a:outerShdw blurRad="50800" dist="38100" dir="2700000" algn="tl" rotWithShape="0">
              <a:srgbClr val="000000">
                <a:alpha val="43000"/>
              </a:srgbClr>
            </a:outerShdw>
          </a:effectLst>
          <a:extLst/>
        </p:spPr>
        <p:txBody>
          <a:bodyPr wrap="none" anchor="ctr"/>
          <a:lstStyle/>
          <a:p>
            <a:pPr algn="ctr">
              <a:defRPr/>
            </a:pPr>
            <a:r>
              <a:rPr lang="en-US" sz="2400" dirty="0" smtClean="0">
                <a:solidFill>
                  <a:srgbClr val="000000"/>
                </a:solidFill>
                <a:latin typeface="Calibri"/>
              </a:rPr>
              <a:t>Data Groups</a:t>
            </a:r>
            <a:endParaRPr lang="en-US" sz="2400" dirty="0">
              <a:solidFill>
                <a:srgbClr val="000000"/>
              </a:solidFill>
              <a:latin typeface="Calibri"/>
            </a:endParaRPr>
          </a:p>
        </p:txBody>
      </p:sp>
      <p:sp>
        <p:nvSpPr>
          <p:cNvPr id="12" name="AutoShape 6"/>
          <p:cNvSpPr>
            <a:spLocks noChangeArrowheads="1"/>
          </p:cNvSpPr>
          <p:nvPr/>
        </p:nvSpPr>
        <p:spPr bwMode="auto">
          <a:xfrm>
            <a:off x="5902550" y="1881074"/>
            <a:ext cx="2362200" cy="1091212"/>
          </a:xfrm>
          <a:prstGeom prst="flowChartAlternateProcess">
            <a:avLst/>
          </a:prstGeom>
          <a:gradFill flip="none" rotWithShape="1">
            <a:gsLst>
              <a:gs pos="99000">
                <a:schemeClr val="tx2">
                  <a:lumMod val="40000"/>
                  <a:lumOff val="60000"/>
                </a:schemeClr>
              </a:gs>
              <a:gs pos="0">
                <a:srgbClr val="FFFFFF"/>
              </a:gs>
            </a:gsLst>
            <a:lin ang="5400000" scaled="0"/>
            <a:tileRect/>
          </a:gradFill>
          <a:ln w="9525">
            <a:solidFill>
              <a:schemeClr val="tx1"/>
            </a:solidFill>
            <a:miter lim="800000"/>
            <a:headEnd/>
            <a:tailEnd/>
          </a:ln>
          <a:effectLst>
            <a:outerShdw blurRad="50800" dist="38100" dir="2700000" algn="tl" rotWithShape="0">
              <a:srgbClr val="000000">
                <a:alpha val="43000"/>
              </a:srgbClr>
            </a:outerShdw>
          </a:effectLst>
          <a:extLst/>
        </p:spPr>
        <p:txBody>
          <a:bodyPr wrap="none" anchor="ctr"/>
          <a:lstStyle/>
          <a:p>
            <a:pPr algn="ctr">
              <a:defRPr/>
            </a:pPr>
            <a:r>
              <a:rPr lang="en-US" sz="2400" dirty="0" smtClean="0">
                <a:solidFill>
                  <a:srgbClr val="000000"/>
                </a:solidFill>
                <a:latin typeface="Calibri"/>
              </a:rPr>
              <a:t>ACT-America </a:t>
            </a:r>
          </a:p>
          <a:p>
            <a:pPr algn="ctr">
              <a:defRPr/>
            </a:pPr>
            <a:r>
              <a:rPr lang="en-US" sz="2400" dirty="0" smtClean="0">
                <a:solidFill>
                  <a:srgbClr val="000000"/>
                </a:solidFill>
                <a:latin typeface="Calibri"/>
              </a:rPr>
              <a:t>Models</a:t>
            </a:r>
            <a:endParaRPr lang="en-US" sz="2400" dirty="0">
              <a:solidFill>
                <a:srgbClr val="000000"/>
              </a:solidFill>
              <a:latin typeface="Calibri"/>
            </a:endParaRPr>
          </a:p>
        </p:txBody>
      </p:sp>
    </p:spTree>
    <p:extLst>
      <p:ext uri="{BB962C8B-B14F-4D97-AF65-F5344CB8AC3E}">
        <p14:creationId xmlns:p14="http://schemas.microsoft.com/office/powerpoint/2010/main" xmlns="" val="1568430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912" y="2478170"/>
            <a:ext cx="5297821" cy="1143000"/>
          </a:xfrm>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5A86631F-2F06-894F-9272-925D3EA1FBBD}" type="slidenum">
              <a:rPr lang="en-US" smtClean="0"/>
              <a:pPr/>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999621" y="-11949"/>
            <a:ext cx="2144380" cy="1429587"/>
          </a:xfrm>
          <a:prstGeom prst="rect">
            <a:avLst/>
          </a:prstGeom>
        </p:spPr>
      </p:pic>
    </p:spTree>
    <p:extLst>
      <p:ext uri="{BB962C8B-B14F-4D97-AF65-F5344CB8AC3E}">
        <p14:creationId xmlns:p14="http://schemas.microsoft.com/office/powerpoint/2010/main" xmlns="" val="3927574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120" y="152400"/>
            <a:ext cx="8229600" cy="639762"/>
          </a:xfrm>
        </p:spPr>
        <p:txBody>
          <a:bodyPr>
            <a:normAutofit fontScale="90000"/>
          </a:bodyPr>
          <a:lstStyle/>
          <a:p>
            <a:r>
              <a:rPr lang="en-US" sz="3600" b="1" dirty="0" smtClean="0">
                <a:solidFill>
                  <a:srgbClr val="C00000"/>
                </a:solidFill>
              </a:rPr>
              <a:t>ACT-America File Naming Convention</a:t>
            </a:r>
            <a:endParaRPr lang="en-US" sz="3600" b="1" dirty="0">
              <a:solidFill>
                <a:srgbClr val="C00000"/>
              </a:solidFill>
            </a:endParaRPr>
          </a:p>
        </p:txBody>
      </p:sp>
      <p:sp>
        <p:nvSpPr>
          <p:cNvPr id="3" name="Content Placeholder 2"/>
          <p:cNvSpPr>
            <a:spLocks noGrp="1"/>
          </p:cNvSpPr>
          <p:nvPr>
            <p:ph idx="1"/>
          </p:nvPr>
        </p:nvSpPr>
        <p:spPr>
          <a:xfrm>
            <a:off x="457200" y="905298"/>
            <a:ext cx="8229600" cy="6269038"/>
          </a:xfrm>
        </p:spPr>
        <p:txBody>
          <a:bodyPr>
            <a:normAutofit fontScale="55000" lnSpcReduction="20000"/>
          </a:bodyPr>
          <a:lstStyle/>
          <a:p>
            <a:pPr marL="0" indent="0">
              <a:buNone/>
            </a:pPr>
            <a:r>
              <a:rPr lang="en-US" b="1" dirty="0" smtClean="0"/>
              <a:t>		Example: </a:t>
            </a:r>
            <a:r>
              <a:rPr lang="en-US" b="1" dirty="0"/>
              <a:t>the filename for the C-130 </a:t>
            </a:r>
            <a:r>
              <a:rPr lang="en-US" b="1" dirty="0" err="1"/>
              <a:t>Picarro</a:t>
            </a:r>
            <a:r>
              <a:rPr lang="en-US" b="1" dirty="0"/>
              <a:t> CO2 measurement made </a:t>
            </a:r>
            <a:r>
              <a:rPr lang="en-US" b="1" dirty="0" smtClean="0"/>
              <a:t>on </a:t>
            </a:r>
          </a:p>
          <a:p>
            <a:pPr marL="0" indent="0">
              <a:buNone/>
            </a:pPr>
            <a:r>
              <a:rPr lang="en-US" b="1" dirty="0"/>
              <a:t>	</a:t>
            </a:r>
            <a:r>
              <a:rPr lang="en-US" b="1" dirty="0" smtClean="0"/>
              <a:t>          July</a:t>
            </a:r>
            <a:r>
              <a:rPr lang="en-US" b="1" dirty="0"/>
              <a:t>, 1, 2016 </a:t>
            </a:r>
            <a:r>
              <a:rPr lang="en-US" b="1" dirty="0" smtClean="0"/>
              <a:t>	flight </a:t>
            </a:r>
            <a:r>
              <a:rPr lang="en-US" b="1" dirty="0"/>
              <a:t>may be</a:t>
            </a:r>
            <a:r>
              <a:rPr lang="en-US" b="1" dirty="0" smtClean="0"/>
              <a:t>:</a:t>
            </a:r>
          </a:p>
          <a:p>
            <a:pPr marL="0" indent="0">
              <a:buNone/>
            </a:pPr>
            <a:r>
              <a:rPr lang="en-US" b="1" dirty="0"/>
              <a:t>	</a:t>
            </a:r>
            <a:r>
              <a:rPr lang="en-US" b="1" dirty="0" smtClean="0"/>
              <a:t>	 ACTAmerica-Picarro-CO2_C130_20160701_R1.ict</a:t>
            </a:r>
          </a:p>
          <a:p>
            <a:pPr marL="0" indent="0">
              <a:buNone/>
            </a:pPr>
            <a:endParaRPr lang="en-US" b="1" dirty="0" smtClean="0"/>
          </a:p>
          <a:p>
            <a:r>
              <a:rPr lang="en-US" b="1" dirty="0" smtClean="0"/>
              <a:t>File Naming Structure:  </a:t>
            </a:r>
            <a:r>
              <a:rPr lang="en-US" b="1" dirty="0" err="1" smtClean="0"/>
              <a:t>dataID_locationID_YYYYMMDD_R</a:t>
            </a:r>
            <a:r>
              <a:rPr lang="en-US" b="1" dirty="0"/>
              <a:t>#</a:t>
            </a:r>
            <a:endParaRPr lang="en-US" dirty="0"/>
          </a:p>
          <a:p>
            <a:pPr marL="0" indent="0">
              <a:buNone/>
            </a:pPr>
            <a:r>
              <a:rPr lang="en-US" dirty="0"/>
              <a:t>The only allowed characters are: a-z </a:t>
            </a:r>
            <a:r>
              <a:rPr lang="en-US" dirty="0" err="1"/>
              <a:t>A-Z</a:t>
            </a:r>
            <a:r>
              <a:rPr lang="en-US" dirty="0"/>
              <a:t> 0-9_.- (that is, uppercase and lowercase</a:t>
            </a:r>
          </a:p>
          <a:p>
            <a:pPr marL="344488" indent="-344488">
              <a:buNone/>
            </a:pPr>
            <a:r>
              <a:rPr lang="en-US" dirty="0" smtClean="0"/>
              <a:t>alphanumeric</a:t>
            </a:r>
            <a:r>
              <a:rPr lang="en-US" dirty="0"/>
              <a:t>, underscore, period, and hyphen).  Fields are described as follows</a:t>
            </a:r>
            <a:r>
              <a:rPr lang="en-US" dirty="0" smtClean="0"/>
              <a:t>:</a:t>
            </a:r>
          </a:p>
          <a:p>
            <a:pPr marL="344488" indent="-344488">
              <a:buNone/>
            </a:pPr>
            <a:endParaRPr lang="en-US" dirty="0"/>
          </a:p>
          <a:p>
            <a:r>
              <a:rPr lang="en-US" b="1" dirty="0" err="1"/>
              <a:t>dataID</a:t>
            </a:r>
            <a:r>
              <a:rPr lang="en-US" dirty="0"/>
              <a:t>: an identifier of measured parameter/species, instrument, or model (e.g., </a:t>
            </a:r>
            <a:r>
              <a:rPr lang="en-US" dirty="0" smtClean="0"/>
              <a:t>O3</a:t>
            </a:r>
            <a:r>
              <a:rPr lang="en-US" dirty="0"/>
              <a:t> and </a:t>
            </a:r>
            <a:r>
              <a:rPr lang="en-US" dirty="0" smtClean="0"/>
              <a:t>Flask). </a:t>
            </a:r>
            <a:r>
              <a:rPr lang="en-US" dirty="0"/>
              <a:t> For </a:t>
            </a:r>
            <a:r>
              <a:rPr lang="en-US" dirty="0" smtClean="0"/>
              <a:t>ACT-America </a:t>
            </a:r>
            <a:r>
              <a:rPr lang="en-US" dirty="0"/>
              <a:t>data files, the Co-Is are required to use </a:t>
            </a:r>
            <a:r>
              <a:rPr lang="en-US" dirty="0" smtClean="0"/>
              <a:t>“</a:t>
            </a:r>
            <a:r>
              <a:rPr lang="en-US" dirty="0" err="1" smtClean="0"/>
              <a:t>ACTAmerica</a:t>
            </a:r>
            <a:r>
              <a:rPr lang="en-US" dirty="0" smtClean="0"/>
              <a:t>_” </a:t>
            </a:r>
            <a:r>
              <a:rPr lang="en-US" dirty="0"/>
              <a:t>as prefixes for their </a:t>
            </a:r>
            <a:r>
              <a:rPr lang="en-US" dirty="0" err="1"/>
              <a:t>DataIDs</a:t>
            </a:r>
            <a:r>
              <a:rPr lang="en-US" dirty="0"/>
              <a:t>, i.e., </a:t>
            </a:r>
            <a:r>
              <a:rPr lang="en-US" dirty="0" smtClean="0"/>
              <a:t>ACTAmerica_O3, </a:t>
            </a:r>
            <a:r>
              <a:rPr lang="en-US" dirty="0"/>
              <a:t>and </a:t>
            </a:r>
            <a:r>
              <a:rPr lang="en-US" dirty="0" err="1" smtClean="0"/>
              <a:t>ACTAmerica_Flask</a:t>
            </a:r>
            <a:r>
              <a:rPr lang="en-US" dirty="0" smtClean="0"/>
              <a:t>.</a:t>
            </a:r>
            <a:endParaRPr lang="en-US" dirty="0"/>
          </a:p>
          <a:p>
            <a:r>
              <a:rPr lang="en-US" b="1" dirty="0" err="1"/>
              <a:t>locationID</a:t>
            </a:r>
            <a:r>
              <a:rPr lang="en-US" dirty="0"/>
              <a:t>: an identifier of airborne platform or ground </a:t>
            </a:r>
            <a:r>
              <a:rPr lang="en-US" dirty="0" smtClean="0"/>
              <a:t>site, </a:t>
            </a:r>
            <a:r>
              <a:rPr lang="en-US" dirty="0"/>
              <a:t>e.g., </a:t>
            </a:r>
            <a:r>
              <a:rPr lang="en-US" dirty="0" smtClean="0"/>
              <a:t>C-130. </a:t>
            </a:r>
            <a:r>
              <a:rPr lang="en-US" dirty="0"/>
              <a:t> Specific </a:t>
            </a:r>
            <a:r>
              <a:rPr lang="en-US" dirty="0" err="1"/>
              <a:t>locationIDs</a:t>
            </a:r>
            <a:r>
              <a:rPr lang="en-US" dirty="0"/>
              <a:t> for each deployment will be provided on </a:t>
            </a:r>
            <a:r>
              <a:rPr lang="en-US" dirty="0" smtClean="0"/>
              <a:t>the ACT-America </a:t>
            </a:r>
            <a:r>
              <a:rPr lang="en-US" dirty="0"/>
              <a:t>data </a:t>
            </a:r>
            <a:r>
              <a:rPr lang="en-US" dirty="0" smtClean="0"/>
              <a:t>repository website</a:t>
            </a:r>
            <a:r>
              <a:rPr lang="en-US" dirty="0"/>
              <a:t>.</a:t>
            </a:r>
          </a:p>
          <a:p>
            <a:r>
              <a:rPr lang="en-US" b="1" dirty="0"/>
              <a:t>YYYY</a:t>
            </a:r>
            <a:r>
              <a:rPr lang="en-US" dirty="0"/>
              <a:t>: four-digit year</a:t>
            </a:r>
          </a:p>
          <a:p>
            <a:r>
              <a:rPr lang="en-US" b="1" dirty="0"/>
              <a:t>MM</a:t>
            </a:r>
            <a:r>
              <a:rPr lang="en-US" dirty="0"/>
              <a:t>: two-digit month</a:t>
            </a:r>
          </a:p>
          <a:p>
            <a:r>
              <a:rPr lang="en-US" b="1" dirty="0"/>
              <a:t>DD</a:t>
            </a:r>
            <a:r>
              <a:rPr lang="en-US" dirty="0"/>
              <a:t>: two-digit day (for flight data, the date corresponds to the UT date at take off)</a:t>
            </a:r>
          </a:p>
          <a:p>
            <a:r>
              <a:rPr lang="en-US" b="1" dirty="0"/>
              <a:t>R#</a:t>
            </a:r>
            <a:r>
              <a:rPr lang="en-US" dirty="0"/>
              <a:t>: data revision number.  For preliminary data, revision number will start from letter “A”, e.g., RA, RB, … etc.  Numerical values will be used for the final data, e.g., R1, R2, R3 … etc.</a:t>
            </a:r>
          </a:p>
          <a:p>
            <a:r>
              <a:rPr lang="en-US" b="1" dirty="0"/>
              <a:t>extension: </a:t>
            </a:r>
            <a:r>
              <a:rPr lang="en-US" dirty="0"/>
              <a:t>“</a:t>
            </a:r>
            <a:r>
              <a:rPr lang="en-US" dirty="0" err="1"/>
              <a:t>ict</a:t>
            </a:r>
            <a:r>
              <a:rPr lang="en-US" dirty="0"/>
              <a:t>” will be the file extension for ICARTT files, “h5” will denote HDF5 files</a:t>
            </a:r>
          </a:p>
        </p:txBody>
      </p:sp>
      <p:sp>
        <p:nvSpPr>
          <p:cNvPr id="4"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19</a:t>
            </a:fld>
            <a:endParaRPr lang="en-US"/>
          </a:p>
        </p:txBody>
      </p:sp>
    </p:spTree>
    <p:extLst>
      <p:ext uri="{BB962C8B-B14F-4D97-AF65-F5344CB8AC3E}">
        <p14:creationId xmlns:p14="http://schemas.microsoft.com/office/powerpoint/2010/main" xmlns="" val="2194221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6" name="Content Placeholder 5"/>
          <p:cNvSpPr>
            <a:spLocks noGrp="1"/>
          </p:cNvSpPr>
          <p:nvPr>
            <p:ph idx="1"/>
          </p:nvPr>
        </p:nvSpPr>
        <p:spPr/>
        <p:txBody>
          <a:bodyPr>
            <a:normAutofit/>
          </a:bodyPr>
          <a:lstStyle/>
          <a:p>
            <a:r>
              <a:rPr lang="en-US" dirty="0" smtClean="0"/>
              <a:t>Introduction  </a:t>
            </a:r>
          </a:p>
          <a:p>
            <a:r>
              <a:rPr lang="en-US" dirty="0"/>
              <a:t>Science Data Working Group</a:t>
            </a:r>
          </a:p>
          <a:p>
            <a:r>
              <a:rPr lang="en-US" dirty="0" smtClean="0"/>
              <a:t>Observation </a:t>
            </a:r>
            <a:r>
              <a:rPr lang="en-US" dirty="0"/>
              <a:t>data </a:t>
            </a:r>
            <a:r>
              <a:rPr lang="en-US" dirty="0" smtClean="0"/>
              <a:t>– </a:t>
            </a:r>
            <a:r>
              <a:rPr lang="en-US" dirty="0" err="1" smtClean="0"/>
              <a:t>Gao</a:t>
            </a:r>
            <a:r>
              <a:rPr lang="en-US" dirty="0" smtClean="0"/>
              <a:t> Chen</a:t>
            </a:r>
          </a:p>
          <a:p>
            <a:r>
              <a:rPr lang="en-US" dirty="0" smtClean="0"/>
              <a:t>Integration of observations and model output</a:t>
            </a:r>
          </a:p>
          <a:p>
            <a:r>
              <a:rPr lang="en-US" dirty="0" smtClean="0"/>
              <a:t>Goals </a:t>
            </a:r>
            <a:r>
              <a:rPr lang="en-US" dirty="0"/>
              <a:t>for this </a:t>
            </a:r>
            <a:r>
              <a:rPr lang="en-US" dirty="0" smtClean="0"/>
              <a:t>meeting</a:t>
            </a:r>
            <a:endParaRPr lang="en-US" dirty="0"/>
          </a:p>
        </p:txBody>
      </p:sp>
      <p:sp>
        <p:nvSpPr>
          <p:cNvPr id="7" name="Slide Number Placeholder 6"/>
          <p:cNvSpPr>
            <a:spLocks noGrp="1"/>
          </p:cNvSpPr>
          <p:nvPr>
            <p:ph type="sldNum" sz="quarter" idx="12"/>
          </p:nvPr>
        </p:nvSpPr>
        <p:spPr/>
        <p:txBody>
          <a:bodyPr/>
          <a:lstStyle/>
          <a:p>
            <a:fld id="{5A86631F-2F06-894F-9272-925D3EA1FBBD}" type="slidenum">
              <a:rPr lang="en-US" smtClean="0"/>
              <a:pPr/>
              <a:t>2</a:t>
            </a:fld>
            <a:endParaRPr lang="en-US"/>
          </a:p>
        </p:txBody>
      </p:sp>
    </p:spTree>
    <p:extLst>
      <p:ext uri="{BB962C8B-B14F-4D97-AF65-F5344CB8AC3E}">
        <p14:creationId xmlns:p14="http://schemas.microsoft.com/office/powerpoint/2010/main" xmlns="" val="1826770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599" y="-1552"/>
            <a:ext cx="6387849" cy="685800"/>
          </a:xfrm>
        </p:spPr>
        <p:txBody>
          <a:bodyPr>
            <a:normAutofit/>
          </a:bodyPr>
          <a:lstStyle/>
          <a:p>
            <a:r>
              <a:rPr lang="en-US" sz="3600" b="1" dirty="0" smtClean="0">
                <a:solidFill>
                  <a:srgbClr val="C00000"/>
                </a:solidFill>
              </a:rPr>
              <a:t>Merged Data  Example</a:t>
            </a:r>
            <a:endParaRPr lang="en-US" sz="3600" b="1" dirty="0">
              <a:solidFill>
                <a:srgbClr val="C00000"/>
              </a:solidFill>
            </a:endParaRPr>
          </a:p>
        </p:txBody>
      </p:sp>
      <p:sp>
        <p:nvSpPr>
          <p:cNvPr id="5" name="Content Placeholder 4"/>
          <p:cNvSpPr>
            <a:spLocks noGrp="1"/>
          </p:cNvSpPr>
          <p:nvPr>
            <p:ph idx="1"/>
          </p:nvPr>
        </p:nvSpPr>
        <p:spPr>
          <a:xfrm>
            <a:off x="190500" y="1433988"/>
            <a:ext cx="3619500" cy="5715000"/>
          </a:xfrm>
        </p:spPr>
        <p:txBody>
          <a:bodyPr>
            <a:noAutofit/>
          </a:bodyPr>
          <a:lstStyle/>
          <a:p>
            <a:pPr>
              <a:spcAft>
                <a:spcPts val="600"/>
              </a:spcAft>
            </a:pPr>
            <a:r>
              <a:rPr lang="en-US" sz="1600" dirty="0" smtClean="0"/>
              <a:t>Merged files created for each aircraft and contain all measurement ICARTT variables, including the aircraft location and ambient meteorological data</a:t>
            </a:r>
          </a:p>
          <a:p>
            <a:pPr>
              <a:spcAft>
                <a:spcPts val="600"/>
              </a:spcAft>
            </a:pPr>
            <a:r>
              <a:rPr lang="en-US" sz="1600" dirty="0" smtClean="0"/>
              <a:t>Data merges are created by averaging/interpolating Co-I data based on the overlap between the Co-I sampling intervals and merged time base</a:t>
            </a:r>
          </a:p>
          <a:p>
            <a:pPr>
              <a:spcAft>
                <a:spcPts val="600"/>
              </a:spcAft>
            </a:pPr>
            <a:r>
              <a:rPr lang="en-US" sz="1600" dirty="0" smtClean="0"/>
              <a:t>Merged files will be for both preliminary and final data</a:t>
            </a:r>
          </a:p>
          <a:p>
            <a:pPr>
              <a:spcAft>
                <a:spcPts val="600"/>
              </a:spcAft>
            </a:pPr>
            <a:r>
              <a:rPr lang="en-US" sz="1600" dirty="0" smtClean="0"/>
              <a:t>Merged files will be updated to reflect data revisions on the repository</a:t>
            </a:r>
          </a:p>
          <a:p>
            <a:pPr>
              <a:spcAft>
                <a:spcPts val="600"/>
              </a:spcAft>
            </a:pPr>
            <a:r>
              <a:rPr lang="en-US" sz="1600" dirty="0" smtClean="0"/>
              <a:t>plan to make 1-second, 60- second, and flask sampling time merges.  Other time intervals will be done upon science team requests.</a:t>
            </a:r>
            <a:endParaRPr lang="en-US" sz="1600" dirty="0"/>
          </a:p>
        </p:txBody>
      </p:sp>
      <p:pic>
        <p:nvPicPr>
          <p:cNvPr id="8" name="Picture 7"/>
          <p:cNvPicPr>
            <a:picLocks noChangeAspect="1"/>
          </p:cNvPicPr>
          <p:nvPr/>
        </p:nvPicPr>
        <p:blipFill>
          <a:blip r:embed="rId2"/>
          <a:stretch>
            <a:fillRect/>
          </a:stretch>
        </p:blipFill>
        <p:spPr>
          <a:xfrm>
            <a:off x="3888977" y="529978"/>
            <a:ext cx="5146775" cy="6147616"/>
          </a:xfrm>
          <a:prstGeom prst="rect">
            <a:avLst/>
          </a:prstGeom>
        </p:spPr>
      </p:pic>
      <p:sp>
        <p:nvSpPr>
          <p:cNvPr id="9" name="TextBox 8"/>
          <p:cNvSpPr txBox="1"/>
          <p:nvPr/>
        </p:nvSpPr>
        <p:spPr>
          <a:xfrm>
            <a:off x="4724400" y="1326832"/>
            <a:ext cx="1026115" cy="369332"/>
          </a:xfrm>
          <a:prstGeom prst="rect">
            <a:avLst/>
          </a:prstGeom>
          <a:noFill/>
        </p:spPr>
        <p:txBody>
          <a:bodyPr wrap="none" rtlCol="0">
            <a:spAutoFit/>
          </a:bodyPr>
          <a:lstStyle/>
          <a:p>
            <a:r>
              <a:rPr lang="en-US" dirty="0" smtClean="0"/>
              <a:t>Co-I data</a:t>
            </a:r>
            <a:endParaRPr lang="en-US" dirty="0"/>
          </a:p>
        </p:txBody>
      </p:sp>
      <p:sp>
        <p:nvSpPr>
          <p:cNvPr id="10" name="TextBox 9"/>
          <p:cNvSpPr txBox="1"/>
          <p:nvPr/>
        </p:nvSpPr>
        <p:spPr>
          <a:xfrm>
            <a:off x="5029200" y="5506420"/>
            <a:ext cx="2386478" cy="369332"/>
          </a:xfrm>
          <a:prstGeom prst="rect">
            <a:avLst/>
          </a:prstGeom>
          <a:noFill/>
        </p:spPr>
        <p:txBody>
          <a:bodyPr wrap="none" rtlCol="0">
            <a:spAutoFit/>
          </a:bodyPr>
          <a:lstStyle/>
          <a:p>
            <a:r>
              <a:rPr lang="en-US" dirty="0" smtClean="0"/>
              <a:t>60 second merged data</a:t>
            </a:r>
            <a:endParaRPr lang="en-US" dirty="0"/>
          </a:p>
        </p:txBody>
      </p:sp>
      <p:sp>
        <p:nvSpPr>
          <p:cNvPr id="7"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20</a:t>
            </a:fld>
            <a:endParaRPr lang="en-US"/>
          </a:p>
        </p:txBody>
      </p:sp>
    </p:spTree>
    <p:extLst>
      <p:ext uri="{BB962C8B-B14F-4D97-AF65-F5344CB8AC3E}">
        <p14:creationId xmlns:p14="http://schemas.microsoft.com/office/powerpoint/2010/main" xmlns="" val="4029298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86631F-2F06-894F-9272-925D3EA1FBBD}" type="slidenum">
              <a:rPr lang="en-US" smtClean="0"/>
              <a:pPr/>
              <a:t>3</a:t>
            </a:fld>
            <a:endParaRPr lang="en-US"/>
          </a:p>
        </p:txBody>
      </p:sp>
      <p:pic>
        <p:nvPicPr>
          <p:cNvPr id="4" name="Picture 3" descr="ACT-America_Data_Management_Simplified_v4_bigfont.pdf"/>
          <p:cNvPicPr>
            <a:picLocks noChangeAspect="1"/>
          </p:cNvPicPr>
          <p:nvPr/>
        </p:nvPicPr>
        <p:blipFill rotWithShape="1">
          <a:blip r:embed="rId3" cstate="print">
            <a:extLst>
              <a:ext uri="{28A0092B-C50C-407E-A947-70E740481C1C}">
                <a14:useLocalDpi xmlns:a14="http://schemas.microsoft.com/office/drawing/2010/main" xmlns=""/>
              </a:ext>
            </a:extLst>
          </a:blip>
          <a:srcRect b="12793"/>
          <a:stretch/>
        </p:blipFill>
        <p:spPr>
          <a:xfrm>
            <a:off x="1871508" y="-300933"/>
            <a:ext cx="6510492" cy="73447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 y="0"/>
            <a:ext cx="1524000" cy="1143534"/>
          </a:xfrm>
          <a:prstGeom prst="rect">
            <a:avLst/>
          </a:prstGeom>
        </p:spPr>
      </p:pic>
    </p:spTree>
    <p:extLst>
      <p:ext uri="{BB962C8B-B14F-4D97-AF65-F5344CB8AC3E}">
        <p14:creationId xmlns:p14="http://schemas.microsoft.com/office/powerpoint/2010/main" xmlns="" val="286298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73038"/>
            <a:ext cx="6985000" cy="1143000"/>
          </a:xfrm>
        </p:spPr>
        <p:txBody>
          <a:bodyPr>
            <a:normAutofit/>
          </a:bodyPr>
          <a:lstStyle/>
          <a:p>
            <a:r>
              <a:rPr lang="en-US" dirty="0" smtClean="0"/>
              <a:t>Data Management Goals</a:t>
            </a:r>
            <a:endParaRPr lang="en-US" dirty="0"/>
          </a:p>
        </p:txBody>
      </p:sp>
      <p:sp>
        <p:nvSpPr>
          <p:cNvPr id="3" name="Content Placeholder 2"/>
          <p:cNvSpPr>
            <a:spLocks noGrp="1"/>
          </p:cNvSpPr>
          <p:nvPr>
            <p:ph idx="1"/>
          </p:nvPr>
        </p:nvSpPr>
        <p:spPr/>
        <p:txBody>
          <a:bodyPr>
            <a:normAutofit/>
          </a:bodyPr>
          <a:lstStyle/>
          <a:p>
            <a:r>
              <a:rPr lang="en-US" sz="2800" dirty="0" smtClean="0"/>
              <a:t>Coordinate data management activities with instrument teams, modelers, and external data sources</a:t>
            </a:r>
          </a:p>
          <a:p>
            <a:r>
              <a:rPr lang="en-US" sz="2800" dirty="0" smtClean="0"/>
              <a:t>Ensure data, products, and information required to address science questions are available in harmonized forms when needed </a:t>
            </a:r>
          </a:p>
          <a:p>
            <a:pPr lvl="1"/>
            <a:r>
              <a:rPr lang="en-US" sz="2400" dirty="0" smtClean="0"/>
              <a:t>Project repositories</a:t>
            </a:r>
          </a:p>
          <a:p>
            <a:pPr lvl="1"/>
            <a:r>
              <a:rPr lang="en-US" sz="2400" dirty="0" smtClean="0"/>
              <a:t>Public repository during the project</a:t>
            </a:r>
          </a:p>
          <a:p>
            <a:pPr lvl="1"/>
            <a:r>
              <a:rPr lang="en-US" sz="2400" dirty="0" smtClean="0"/>
              <a:t>Transfer final data to the NASA Archive – ORNL DAAC</a:t>
            </a:r>
          </a:p>
          <a:p>
            <a:pPr lvl="1"/>
            <a:endParaRPr lang="en-US" sz="2000" dirty="0"/>
          </a:p>
        </p:txBody>
      </p:sp>
      <p:sp>
        <p:nvSpPr>
          <p:cNvPr id="4" name="Slide Number Placeholder 3"/>
          <p:cNvSpPr>
            <a:spLocks noGrp="1"/>
          </p:cNvSpPr>
          <p:nvPr>
            <p:ph type="sldNum" sz="quarter" idx="12"/>
          </p:nvPr>
        </p:nvSpPr>
        <p:spPr/>
        <p:txBody>
          <a:bodyPr/>
          <a:lstStyle/>
          <a:p>
            <a:fld id="{5A86631F-2F06-894F-9272-925D3EA1FBBD}" type="slidenum">
              <a:rPr lang="en-US" smtClean="0"/>
              <a:pPr/>
              <a:t>4</a:t>
            </a:fld>
            <a:endParaRPr lang="en-US"/>
          </a:p>
        </p:txBody>
      </p:sp>
    </p:spTree>
    <p:extLst>
      <p:ext uri="{BB962C8B-B14F-4D97-AF65-F5344CB8AC3E}">
        <p14:creationId xmlns:p14="http://schemas.microsoft.com/office/powerpoint/2010/main" xmlns="" val="517924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672" y="274638"/>
            <a:ext cx="6985000" cy="1143000"/>
          </a:xfrm>
        </p:spPr>
        <p:txBody>
          <a:bodyPr>
            <a:normAutofit fontScale="90000"/>
          </a:bodyPr>
          <a:lstStyle/>
          <a:p>
            <a:r>
              <a:rPr lang="en-US" dirty="0" smtClean="0"/>
              <a:t>Science Data Working Group: </a:t>
            </a:r>
            <a:r>
              <a:rPr lang="en-US" sz="3600" dirty="0" smtClean="0"/>
              <a:t>Members</a:t>
            </a:r>
            <a:r>
              <a:rPr lang="en-US" dirty="0" smtClean="0"/>
              <a:t>	</a:t>
            </a:r>
            <a:endParaRPr lang="en-US" dirty="0"/>
          </a:p>
        </p:txBody>
      </p:sp>
      <p:sp>
        <p:nvSpPr>
          <p:cNvPr id="3" name="Content Placeholder 2"/>
          <p:cNvSpPr>
            <a:spLocks noGrp="1"/>
          </p:cNvSpPr>
          <p:nvPr>
            <p:ph idx="1"/>
          </p:nvPr>
        </p:nvSpPr>
        <p:spPr>
          <a:xfrm>
            <a:off x="457200" y="1880310"/>
            <a:ext cx="8229600" cy="4525963"/>
          </a:xfrm>
        </p:spPr>
        <p:txBody>
          <a:bodyPr>
            <a:normAutofit fontScale="77500" lnSpcReduction="20000"/>
          </a:bodyPr>
          <a:lstStyle/>
          <a:p>
            <a:r>
              <a:rPr lang="en-US" dirty="0" smtClean="0">
                <a:solidFill>
                  <a:schemeClr val="accent2">
                    <a:lumMod val="75000"/>
                  </a:schemeClr>
                </a:solidFill>
              </a:rPr>
              <a:t>Thomas </a:t>
            </a:r>
            <a:r>
              <a:rPr lang="en-US" dirty="0" err="1" smtClean="0">
                <a:solidFill>
                  <a:schemeClr val="accent2">
                    <a:lumMod val="75000"/>
                  </a:schemeClr>
                </a:solidFill>
              </a:rPr>
              <a:t>Lauvaux</a:t>
            </a:r>
            <a:r>
              <a:rPr lang="en-US" dirty="0" smtClean="0">
                <a:solidFill>
                  <a:schemeClr val="accent2">
                    <a:lumMod val="75000"/>
                  </a:schemeClr>
                </a:solidFill>
              </a:rPr>
              <a:t>, modeling, Lead </a:t>
            </a:r>
          </a:p>
          <a:p>
            <a:r>
              <a:rPr lang="en-US" dirty="0" smtClean="0">
                <a:solidFill>
                  <a:schemeClr val="accent2">
                    <a:lumMod val="75000"/>
                  </a:schemeClr>
                </a:solidFill>
              </a:rPr>
              <a:t>Ed </a:t>
            </a:r>
            <a:r>
              <a:rPr lang="en-US" dirty="0" err="1" smtClean="0">
                <a:solidFill>
                  <a:schemeClr val="accent2">
                    <a:lumMod val="75000"/>
                  </a:schemeClr>
                </a:solidFill>
              </a:rPr>
              <a:t>Browell</a:t>
            </a:r>
            <a:r>
              <a:rPr lang="en-US" dirty="0" smtClean="0">
                <a:solidFill>
                  <a:schemeClr val="accent2">
                    <a:lumMod val="75000"/>
                  </a:schemeClr>
                </a:solidFill>
              </a:rPr>
              <a:t>, MFLL observations </a:t>
            </a:r>
          </a:p>
          <a:p>
            <a:r>
              <a:rPr lang="en-US" dirty="0" smtClean="0">
                <a:solidFill>
                  <a:schemeClr val="accent2">
                    <a:lumMod val="75000"/>
                  </a:schemeClr>
                </a:solidFill>
              </a:rPr>
              <a:t>Melissa Yang, observations </a:t>
            </a:r>
          </a:p>
          <a:p>
            <a:r>
              <a:rPr lang="en-US" dirty="0" smtClean="0">
                <a:solidFill>
                  <a:schemeClr val="accent2">
                    <a:lumMod val="75000"/>
                  </a:schemeClr>
                </a:solidFill>
              </a:rPr>
              <a:t>Chris O’Dell, OCO-2 </a:t>
            </a:r>
          </a:p>
          <a:p>
            <a:r>
              <a:rPr lang="en-US" dirty="0" smtClean="0">
                <a:solidFill>
                  <a:schemeClr val="accent2">
                    <a:lumMod val="75000"/>
                  </a:schemeClr>
                </a:solidFill>
              </a:rPr>
              <a:t>Andy Jacobson, </a:t>
            </a:r>
            <a:r>
              <a:rPr lang="en-US" dirty="0" err="1" smtClean="0">
                <a:solidFill>
                  <a:schemeClr val="accent2">
                    <a:lumMod val="75000"/>
                  </a:schemeClr>
                </a:solidFill>
              </a:rPr>
              <a:t>CarbonTracker</a:t>
            </a:r>
            <a:r>
              <a:rPr lang="en-US" dirty="0" smtClean="0">
                <a:solidFill>
                  <a:schemeClr val="accent2">
                    <a:lumMod val="75000"/>
                  </a:schemeClr>
                </a:solidFill>
              </a:rPr>
              <a:t> </a:t>
            </a:r>
          </a:p>
          <a:p>
            <a:r>
              <a:rPr lang="en-US" dirty="0" err="1" smtClean="0">
                <a:solidFill>
                  <a:schemeClr val="tx2">
                    <a:lumMod val="60000"/>
                    <a:lumOff val="40000"/>
                  </a:schemeClr>
                </a:solidFill>
              </a:rPr>
              <a:t>Gao</a:t>
            </a:r>
            <a:r>
              <a:rPr lang="en-US" dirty="0" smtClean="0">
                <a:solidFill>
                  <a:schemeClr val="tx2">
                    <a:lumMod val="60000"/>
                    <a:lumOff val="40000"/>
                  </a:schemeClr>
                </a:solidFill>
              </a:rPr>
              <a:t> Chen, data management and observations</a:t>
            </a:r>
          </a:p>
          <a:p>
            <a:r>
              <a:rPr lang="en-US" dirty="0" smtClean="0">
                <a:solidFill>
                  <a:schemeClr val="tx2">
                    <a:lumMod val="60000"/>
                    <a:lumOff val="40000"/>
                  </a:schemeClr>
                </a:solidFill>
              </a:rPr>
              <a:t>Yaxing Wei, data management and modeling </a:t>
            </a:r>
          </a:p>
          <a:p>
            <a:r>
              <a:rPr lang="en-US" dirty="0" smtClean="0">
                <a:solidFill>
                  <a:schemeClr val="tx2">
                    <a:lumMod val="60000"/>
                    <a:lumOff val="40000"/>
                  </a:schemeClr>
                </a:solidFill>
              </a:rPr>
              <a:t>Bob Cook, data management and modeling </a:t>
            </a:r>
          </a:p>
          <a:p>
            <a:r>
              <a:rPr lang="en-US" dirty="0" smtClean="0"/>
              <a:t>Ken Davis, PI for ACT-America </a:t>
            </a:r>
          </a:p>
          <a:p>
            <a:r>
              <a:rPr lang="en-US" dirty="0" smtClean="0"/>
              <a:t>Bing Lin, Project Scientist for ACT-America</a:t>
            </a:r>
          </a:p>
          <a:p>
            <a:r>
              <a:rPr lang="en-US" dirty="0" smtClean="0"/>
              <a:t>Mike </a:t>
            </a:r>
            <a:r>
              <a:rPr lang="en-US" dirty="0" err="1" smtClean="0"/>
              <a:t>Obland</a:t>
            </a:r>
            <a:r>
              <a:rPr lang="en-US" dirty="0" smtClean="0"/>
              <a:t>, Project Manager for ACT-America </a:t>
            </a:r>
            <a:endParaRPr lang="en-US" dirty="0"/>
          </a:p>
        </p:txBody>
      </p:sp>
      <p:sp>
        <p:nvSpPr>
          <p:cNvPr id="4" name="Slide Number Placeholder 3"/>
          <p:cNvSpPr>
            <a:spLocks noGrp="1"/>
          </p:cNvSpPr>
          <p:nvPr>
            <p:ph type="sldNum" sz="quarter" idx="12"/>
          </p:nvPr>
        </p:nvSpPr>
        <p:spPr/>
        <p:txBody>
          <a:bodyPr/>
          <a:lstStyle/>
          <a:p>
            <a:fld id="{5A86631F-2F06-894F-9272-925D3EA1FBBD}" type="slidenum">
              <a:rPr lang="en-US" smtClean="0"/>
              <a:pPr/>
              <a:t>5</a:t>
            </a:fld>
            <a:endParaRPr lang="en-US"/>
          </a:p>
        </p:txBody>
      </p:sp>
    </p:spTree>
    <p:extLst>
      <p:ext uri="{BB962C8B-B14F-4D97-AF65-F5344CB8AC3E}">
        <p14:creationId xmlns:p14="http://schemas.microsoft.com/office/powerpoint/2010/main" xmlns="" val="12960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588" y="237290"/>
            <a:ext cx="6985000" cy="1143000"/>
          </a:xfrm>
        </p:spPr>
        <p:txBody>
          <a:bodyPr>
            <a:normAutofit fontScale="90000"/>
          </a:bodyPr>
          <a:lstStyle/>
          <a:p>
            <a:r>
              <a:rPr lang="en-US" dirty="0" smtClean="0"/>
              <a:t>Science Data Working Group:</a:t>
            </a:r>
            <a:br>
              <a:rPr lang="en-US" dirty="0" smtClean="0"/>
            </a:br>
            <a:r>
              <a:rPr lang="en-US" sz="3100" dirty="0" smtClean="0"/>
              <a:t>Activities</a:t>
            </a:r>
            <a:endParaRPr lang="en-US" sz="3100" dirty="0"/>
          </a:p>
        </p:txBody>
      </p:sp>
      <p:sp>
        <p:nvSpPr>
          <p:cNvPr id="3" name="Content Placeholder 2"/>
          <p:cNvSpPr>
            <a:spLocks noGrp="1"/>
          </p:cNvSpPr>
          <p:nvPr>
            <p:ph idx="1"/>
          </p:nvPr>
        </p:nvSpPr>
        <p:spPr/>
        <p:txBody>
          <a:bodyPr>
            <a:normAutofit fontScale="85000" lnSpcReduction="20000"/>
          </a:bodyPr>
          <a:lstStyle/>
          <a:p>
            <a:r>
              <a:rPr lang="en-US" dirty="0" smtClean="0"/>
              <a:t>Prepare Protocol</a:t>
            </a:r>
          </a:p>
          <a:p>
            <a:pPr lvl="1"/>
            <a:r>
              <a:rPr lang="en-US" dirty="0" smtClean="0"/>
              <a:t>Characteristics </a:t>
            </a:r>
            <a:r>
              <a:rPr lang="en-US" dirty="0"/>
              <a:t>of data </a:t>
            </a:r>
            <a:r>
              <a:rPr lang="en-US" dirty="0" smtClean="0"/>
              <a:t>products</a:t>
            </a:r>
          </a:p>
          <a:p>
            <a:pPr lvl="2"/>
            <a:r>
              <a:rPr lang="en-US" dirty="0" smtClean="0"/>
              <a:t>Content</a:t>
            </a:r>
            <a:r>
              <a:rPr lang="en-US" dirty="0"/>
              <a:t>, format, projection, space-time representation, variable names and units</a:t>
            </a:r>
          </a:p>
          <a:p>
            <a:pPr lvl="1"/>
            <a:r>
              <a:rPr lang="en-US" dirty="0" smtClean="0"/>
              <a:t>Plan data flow and integration (see poster)</a:t>
            </a:r>
          </a:p>
          <a:p>
            <a:r>
              <a:rPr lang="en-US" dirty="0" smtClean="0"/>
              <a:t>Provide </a:t>
            </a:r>
            <a:r>
              <a:rPr lang="en-US" dirty="0"/>
              <a:t>input on the features </a:t>
            </a:r>
            <a:r>
              <a:rPr lang="en-US" dirty="0" smtClean="0"/>
              <a:t> for ACT</a:t>
            </a:r>
            <a:r>
              <a:rPr lang="en-US" dirty="0"/>
              <a:t>-America data </a:t>
            </a:r>
            <a:r>
              <a:rPr lang="en-US" dirty="0" smtClean="0"/>
              <a:t>repositories</a:t>
            </a:r>
            <a:r>
              <a:rPr lang="en-US" dirty="0" smtClean="0">
                <a:effectLst/>
              </a:rPr>
              <a:t> </a:t>
            </a:r>
          </a:p>
          <a:p>
            <a:pPr lvl="1"/>
            <a:r>
              <a:rPr lang="en-US" dirty="0" smtClean="0"/>
              <a:t>upload </a:t>
            </a:r>
            <a:r>
              <a:rPr lang="en-US" dirty="0"/>
              <a:t>and download; user access control; discovery catalog; subset </a:t>
            </a:r>
            <a:r>
              <a:rPr lang="en-US" dirty="0" smtClean="0"/>
              <a:t>services</a:t>
            </a:r>
          </a:p>
          <a:p>
            <a:r>
              <a:rPr lang="en-US" dirty="0" smtClean="0"/>
              <a:t>Identify data for public release during the project</a:t>
            </a:r>
          </a:p>
          <a:p>
            <a:r>
              <a:rPr lang="en-US" dirty="0" smtClean="0"/>
              <a:t>Identify data to be archived at the end of the project</a:t>
            </a:r>
            <a:endParaRPr lang="en-US" dirty="0" smtClean="0">
              <a:effectLst/>
            </a:endParaRPr>
          </a:p>
          <a:p>
            <a:pPr marL="0" indent="0">
              <a:buNone/>
            </a:pPr>
            <a:r>
              <a:rPr lang="en-US" dirty="0"/>
              <a:t>	</a:t>
            </a:r>
            <a:endParaRPr lang="en-US" dirty="0" smtClean="0"/>
          </a:p>
        </p:txBody>
      </p:sp>
      <p:sp>
        <p:nvSpPr>
          <p:cNvPr id="4" name="Slide Number Placeholder 3"/>
          <p:cNvSpPr>
            <a:spLocks noGrp="1"/>
          </p:cNvSpPr>
          <p:nvPr>
            <p:ph type="sldNum" sz="quarter" idx="12"/>
          </p:nvPr>
        </p:nvSpPr>
        <p:spPr/>
        <p:txBody>
          <a:bodyPr/>
          <a:lstStyle/>
          <a:p>
            <a:fld id="{5A86631F-2F06-894F-9272-925D3EA1FBBD}" type="slidenum">
              <a:rPr lang="en-US" smtClean="0"/>
              <a:pPr/>
              <a:t>6</a:t>
            </a:fld>
            <a:endParaRPr lang="en-US"/>
          </a:p>
        </p:txBody>
      </p:sp>
    </p:spTree>
    <p:extLst>
      <p:ext uri="{BB962C8B-B14F-4D97-AF65-F5344CB8AC3E}">
        <p14:creationId xmlns:p14="http://schemas.microsoft.com/office/powerpoint/2010/main" xmlns="" val="188702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a:ext>
            </a:extLst>
          </a:blip>
          <a:srcRect/>
          <a:stretch/>
        </p:blipFill>
        <p:spPr bwMode="auto">
          <a:xfrm>
            <a:off x="32327" y="762000"/>
            <a:ext cx="6209992" cy="60871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Line Callout 2 4"/>
          <p:cNvSpPr/>
          <p:nvPr/>
        </p:nvSpPr>
        <p:spPr>
          <a:xfrm>
            <a:off x="6858000" y="2438400"/>
            <a:ext cx="1981200" cy="762000"/>
          </a:xfrm>
          <a:prstGeom prst="borderCallout2">
            <a:avLst>
              <a:gd name="adj1" fmla="val 18750"/>
              <a:gd name="adj2" fmla="val -8333"/>
              <a:gd name="adj3" fmla="val 18750"/>
              <a:gd name="adj4" fmla="val -16667"/>
              <a:gd name="adj5" fmla="val 93626"/>
              <a:gd name="adj6" fmla="val -1337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Buttons used to identify data sources: e.g., aircraft and  ground sites</a:t>
            </a:r>
            <a:endParaRPr lang="en-US" sz="1400" dirty="0">
              <a:solidFill>
                <a:schemeClr val="tx1"/>
              </a:solidFill>
            </a:endParaRPr>
          </a:p>
        </p:txBody>
      </p:sp>
      <p:sp>
        <p:nvSpPr>
          <p:cNvPr id="7" name="Line Callout 2 6"/>
          <p:cNvSpPr/>
          <p:nvPr/>
        </p:nvSpPr>
        <p:spPr>
          <a:xfrm>
            <a:off x="6858000" y="3962400"/>
            <a:ext cx="1981200" cy="838200"/>
          </a:xfrm>
          <a:prstGeom prst="borderCallout2">
            <a:avLst>
              <a:gd name="adj1" fmla="val 18750"/>
              <a:gd name="adj2" fmla="val -8333"/>
              <a:gd name="adj3" fmla="val 18750"/>
              <a:gd name="adj4" fmla="val -16667"/>
              <a:gd name="adj5" fmla="val 118269"/>
              <a:gd name="adj6" fmla="val -1616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List of flight dates to allow download of all data from the same flight</a:t>
            </a:r>
            <a:endParaRPr lang="en-US" sz="1400" dirty="0">
              <a:solidFill>
                <a:schemeClr val="tx1"/>
              </a:solidFill>
            </a:endParaRPr>
          </a:p>
        </p:txBody>
      </p:sp>
      <p:sp>
        <p:nvSpPr>
          <p:cNvPr id="8" name="Line Callout 2 7"/>
          <p:cNvSpPr/>
          <p:nvPr/>
        </p:nvSpPr>
        <p:spPr>
          <a:xfrm>
            <a:off x="6869545" y="5029200"/>
            <a:ext cx="1981200" cy="762000"/>
          </a:xfrm>
          <a:prstGeom prst="borderCallout2">
            <a:avLst>
              <a:gd name="adj1" fmla="val 18750"/>
              <a:gd name="adj2" fmla="val -8333"/>
              <a:gd name="adj3" fmla="val 18750"/>
              <a:gd name="adj4" fmla="val -16667"/>
              <a:gd name="adj5" fmla="val 56915"/>
              <a:gd name="adj6" fmla="val -2990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files are organized based on Co-I names</a:t>
            </a:r>
            <a:endParaRPr lang="en-US" sz="1400" dirty="0">
              <a:solidFill>
                <a:schemeClr val="tx1"/>
              </a:solidFill>
            </a:endParaRPr>
          </a:p>
        </p:txBody>
      </p:sp>
      <p:sp>
        <p:nvSpPr>
          <p:cNvPr id="9" name="Line Callout 2 8"/>
          <p:cNvSpPr/>
          <p:nvPr/>
        </p:nvSpPr>
        <p:spPr>
          <a:xfrm>
            <a:off x="6858000" y="5943600"/>
            <a:ext cx="1981200" cy="762000"/>
          </a:xfrm>
          <a:prstGeom prst="borderCallout2">
            <a:avLst>
              <a:gd name="adj1" fmla="val 18750"/>
              <a:gd name="adj2" fmla="val -8333"/>
              <a:gd name="adj3" fmla="val 18750"/>
              <a:gd name="adj4" fmla="val -16667"/>
              <a:gd name="adj5" fmla="val 49642"/>
              <a:gd name="adj6" fmla="val -1853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Variable names can be viewed without opening actual data files</a:t>
            </a:r>
            <a:endParaRPr lang="en-US" sz="1400" dirty="0">
              <a:solidFill>
                <a:schemeClr val="tx1"/>
              </a:solidFill>
            </a:endParaRPr>
          </a:p>
        </p:txBody>
      </p:sp>
      <p:sp>
        <p:nvSpPr>
          <p:cNvPr id="6" name="TextBox 5"/>
          <p:cNvSpPr txBox="1"/>
          <p:nvPr/>
        </p:nvSpPr>
        <p:spPr>
          <a:xfrm>
            <a:off x="0" y="76200"/>
            <a:ext cx="8350619" cy="523220"/>
          </a:xfrm>
          <a:prstGeom prst="rect">
            <a:avLst/>
          </a:prstGeom>
          <a:noFill/>
        </p:spPr>
        <p:txBody>
          <a:bodyPr wrap="none" rtlCol="0">
            <a:spAutoFit/>
          </a:bodyPr>
          <a:lstStyle/>
          <a:p>
            <a:r>
              <a:rPr lang="en-US" sz="2800" b="1" dirty="0" smtClean="0">
                <a:solidFill>
                  <a:srgbClr val="C00000"/>
                </a:solidFill>
              </a:rPr>
              <a:t>Observational Data Repository: DISCOVER-AQ example</a:t>
            </a:r>
            <a:endParaRPr lang="en-US" sz="2800" b="1" dirty="0">
              <a:solidFill>
                <a:srgbClr val="C00000"/>
              </a:solidFill>
            </a:endParaRPr>
          </a:p>
        </p:txBody>
      </p:sp>
      <p:sp>
        <p:nvSpPr>
          <p:cNvPr id="11" name="Line Callout 2 10"/>
          <p:cNvSpPr/>
          <p:nvPr/>
        </p:nvSpPr>
        <p:spPr>
          <a:xfrm>
            <a:off x="6858000" y="599420"/>
            <a:ext cx="1981200" cy="1305579"/>
          </a:xfrm>
          <a:prstGeom prst="borderCallout2">
            <a:avLst>
              <a:gd name="adj1" fmla="val 18750"/>
              <a:gd name="adj2" fmla="val -8333"/>
              <a:gd name="adj3" fmla="val 18750"/>
              <a:gd name="adj4" fmla="val -16667"/>
              <a:gd name="adj5" fmla="val 33947"/>
              <a:gd name="adj6" fmla="val -290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repository for preliminary and final data will be set up 1 month before 1</a:t>
            </a:r>
            <a:r>
              <a:rPr lang="en-US" sz="1400" baseline="30000" dirty="0" smtClean="0">
                <a:solidFill>
                  <a:schemeClr val="tx1"/>
                </a:solidFill>
              </a:rPr>
              <a:t>st</a:t>
            </a:r>
            <a:r>
              <a:rPr lang="en-US" sz="1400" dirty="0" smtClean="0">
                <a:solidFill>
                  <a:schemeClr val="tx1"/>
                </a:solidFill>
              </a:rPr>
              <a:t> deployment </a:t>
            </a:r>
            <a:endParaRPr lang="en-US" sz="1400" dirty="0">
              <a:solidFill>
                <a:schemeClr val="tx1"/>
              </a:solidFill>
            </a:endParaRPr>
          </a:p>
        </p:txBody>
      </p:sp>
      <p:sp>
        <p:nvSpPr>
          <p:cNvPr id="12" name="Line Callout 2 11"/>
          <p:cNvSpPr/>
          <p:nvPr/>
        </p:nvSpPr>
        <p:spPr>
          <a:xfrm>
            <a:off x="6858000" y="3444240"/>
            <a:ext cx="1981200" cy="365760"/>
          </a:xfrm>
          <a:prstGeom prst="borderCallout2">
            <a:avLst>
              <a:gd name="adj1" fmla="val 18750"/>
              <a:gd name="adj2" fmla="val -8333"/>
              <a:gd name="adj3" fmla="val 18750"/>
              <a:gd name="adj4" fmla="val -16667"/>
              <a:gd name="adj5" fmla="val 262602"/>
              <a:gd name="adj6" fmla="val -1762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DISCOVER-AQ Data DOI</a:t>
            </a:r>
            <a:endParaRPr lang="en-US" sz="1400" dirty="0">
              <a:solidFill>
                <a:schemeClr val="tx1"/>
              </a:solidFill>
            </a:endParaRPr>
          </a:p>
        </p:txBody>
      </p:sp>
    </p:spTree>
    <p:extLst>
      <p:ext uri="{BB962C8B-B14F-4D97-AF65-F5344CB8AC3E}">
        <p14:creationId xmlns:p14="http://schemas.microsoft.com/office/powerpoint/2010/main" xmlns="" val="3546639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726" y="241214"/>
            <a:ext cx="6985000" cy="1143000"/>
          </a:xfrm>
        </p:spPr>
        <p:txBody>
          <a:bodyPr>
            <a:normAutofit fontScale="90000"/>
          </a:bodyPr>
          <a:lstStyle/>
          <a:p>
            <a:r>
              <a:rPr lang="en-US" sz="4000" b="1" dirty="0" smtClean="0"/>
              <a:t>ACT-America Observational Data Schedule</a:t>
            </a:r>
            <a:endParaRPr lang="en-US" b="1" dirty="0"/>
          </a:p>
        </p:txBody>
      </p:sp>
      <p:sp>
        <p:nvSpPr>
          <p:cNvPr id="3" name="Content Placeholder 2"/>
          <p:cNvSpPr>
            <a:spLocks noGrp="1"/>
          </p:cNvSpPr>
          <p:nvPr>
            <p:ph idx="1"/>
          </p:nvPr>
        </p:nvSpPr>
        <p:spPr>
          <a:xfrm>
            <a:off x="457200" y="1605568"/>
            <a:ext cx="8229600" cy="5105400"/>
          </a:xfrm>
        </p:spPr>
        <p:txBody>
          <a:bodyPr>
            <a:normAutofit fontScale="70000" lnSpcReduction="20000"/>
          </a:bodyPr>
          <a:lstStyle/>
          <a:p>
            <a:r>
              <a:rPr lang="en-US" dirty="0" smtClean="0">
                <a:solidFill>
                  <a:srgbClr val="000000"/>
                </a:solidFill>
              </a:rPr>
              <a:t>Preliminary Data:</a:t>
            </a:r>
          </a:p>
          <a:p>
            <a:pPr lvl="1"/>
            <a:r>
              <a:rPr lang="en-US" dirty="0" smtClean="0">
                <a:solidFill>
                  <a:srgbClr val="000000"/>
                </a:solidFill>
              </a:rPr>
              <a:t>1 day after each flight  for aircraft measurements</a:t>
            </a:r>
          </a:p>
          <a:p>
            <a:pPr lvl="1"/>
            <a:r>
              <a:rPr lang="en-US" dirty="0" smtClean="0">
                <a:solidFill>
                  <a:srgbClr val="000000"/>
                </a:solidFill>
              </a:rPr>
              <a:t>1 day for ground sites</a:t>
            </a:r>
          </a:p>
          <a:p>
            <a:pPr lvl="1"/>
            <a:r>
              <a:rPr lang="en-US" dirty="0" smtClean="0">
                <a:solidFill>
                  <a:srgbClr val="000000"/>
                </a:solidFill>
              </a:rPr>
              <a:t>Exceptions: back-to-back flights and flask measurements</a:t>
            </a:r>
          </a:p>
          <a:p>
            <a:r>
              <a:rPr lang="en-US" dirty="0" smtClean="0">
                <a:solidFill>
                  <a:srgbClr val="000000"/>
                </a:solidFill>
              </a:rPr>
              <a:t>Final Data: </a:t>
            </a:r>
          </a:p>
          <a:p>
            <a:pPr lvl="1"/>
            <a:r>
              <a:rPr lang="en-US" dirty="0" smtClean="0">
                <a:solidFill>
                  <a:srgbClr val="000000"/>
                </a:solidFill>
              </a:rPr>
              <a:t>6 months after the end of each</a:t>
            </a:r>
            <a:r>
              <a:rPr lang="en-US" dirty="0">
                <a:solidFill>
                  <a:srgbClr val="000000"/>
                </a:solidFill>
              </a:rPr>
              <a:t> deployment and publically available </a:t>
            </a:r>
            <a:endParaRPr lang="en-US" dirty="0" smtClean="0">
              <a:solidFill>
                <a:srgbClr val="000000"/>
              </a:solidFill>
            </a:endParaRPr>
          </a:p>
          <a:p>
            <a:r>
              <a:rPr lang="en-US" dirty="0" smtClean="0">
                <a:solidFill>
                  <a:srgbClr val="000000"/>
                </a:solidFill>
              </a:rPr>
              <a:t>Final Data will be transferred to ORNL DAAC </a:t>
            </a:r>
          </a:p>
          <a:p>
            <a:pPr lvl="1"/>
            <a:r>
              <a:rPr lang="en-US" dirty="0" smtClean="0">
                <a:solidFill>
                  <a:srgbClr val="000000"/>
                </a:solidFill>
              </a:rPr>
              <a:t>beginning in 4</a:t>
            </a:r>
            <a:r>
              <a:rPr lang="en-US" baseline="30000" dirty="0" smtClean="0">
                <a:solidFill>
                  <a:srgbClr val="000000"/>
                </a:solidFill>
              </a:rPr>
              <a:t>th</a:t>
            </a:r>
            <a:r>
              <a:rPr lang="en-US" dirty="0" smtClean="0">
                <a:solidFill>
                  <a:srgbClr val="000000"/>
                </a:solidFill>
              </a:rPr>
              <a:t> project year</a:t>
            </a:r>
          </a:p>
          <a:p>
            <a:r>
              <a:rPr lang="en-US" dirty="0" smtClean="0">
                <a:solidFill>
                  <a:srgbClr val="000000"/>
                </a:solidFill>
              </a:rPr>
              <a:t>Documentation material (Level 0 Data):</a:t>
            </a:r>
          </a:p>
          <a:p>
            <a:pPr lvl="1"/>
            <a:r>
              <a:rPr lang="en-US" dirty="0" smtClean="0">
                <a:solidFill>
                  <a:srgbClr val="000000"/>
                </a:solidFill>
              </a:rPr>
              <a:t>Primary instrument output</a:t>
            </a:r>
          </a:p>
          <a:p>
            <a:pPr lvl="1"/>
            <a:r>
              <a:rPr lang="en-US" dirty="0" smtClean="0">
                <a:solidFill>
                  <a:srgbClr val="000000"/>
                </a:solidFill>
              </a:rPr>
              <a:t>Data processing algorithm and codes</a:t>
            </a:r>
          </a:p>
          <a:p>
            <a:pPr lvl="1"/>
            <a:r>
              <a:rPr lang="en-US" dirty="0" smtClean="0">
                <a:solidFill>
                  <a:srgbClr val="000000"/>
                </a:solidFill>
              </a:rPr>
              <a:t>Instrument description (publication) and deployment notes</a:t>
            </a:r>
          </a:p>
          <a:p>
            <a:pPr lvl="1"/>
            <a:r>
              <a:rPr lang="en-US" dirty="0" smtClean="0">
                <a:solidFill>
                  <a:srgbClr val="000000"/>
                </a:solidFill>
              </a:rPr>
              <a:t>Ancillary data and other necessary information for data processing</a:t>
            </a:r>
          </a:p>
          <a:p>
            <a:pPr lvl="1"/>
            <a:r>
              <a:rPr lang="en-US" dirty="0" smtClean="0">
                <a:solidFill>
                  <a:srgbClr val="000000"/>
                </a:solidFill>
              </a:rPr>
              <a:t>Documentation material will be submitted to ORNL starting from the 4</a:t>
            </a:r>
            <a:r>
              <a:rPr lang="en-US" baseline="30000" dirty="0" smtClean="0">
                <a:solidFill>
                  <a:srgbClr val="000000"/>
                </a:solidFill>
              </a:rPr>
              <a:t>th</a:t>
            </a:r>
            <a:r>
              <a:rPr lang="en-US" dirty="0" smtClean="0">
                <a:solidFill>
                  <a:srgbClr val="000000"/>
                </a:solidFill>
              </a:rPr>
              <a:t> project year</a:t>
            </a:r>
          </a:p>
        </p:txBody>
      </p:sp>
      <p:sp>
        <p:nvSpPr>
          <p:cNvPr id="4" name="Slide Number Placeholder 3"/>
          <p:cNvSpPr>
            <a:spLocks noGrp="1"/>
          </p:cNvSpPr>
          <p:nvPr>
            <p:ph type="sldNum" sz="quarter" idx="12"/>
          </p:nvPr>
        </p:nvSpPr>
        <p:spPr>
          <a:xfrm>
            <a:off x="6553200" y="6356350"/>
            <a:ext cx="2133600" cy="365125"/>
          </a:xfrm>
        </p:spPr>
        <p:txBody>
          <a:bodyPr/>
          <a:lstStyle/>
          <a:p>
            <a:fld id="{5A86631F-2F06-894F-9272-925D3EA1FBBD}" type="slidenum">
              <a:rPr lang="en-US" smtClean="0"/>
              <a:pPr/>
              <a:t>8</a:t>
            </a:fld>
            <a:endParaRPr lang="en-US"/>
          </a:p>
        </p:txBody>
      </p:sp>
    </p:spTree>
    <p:extLst>
      <p:ext uri="{BB962C8B-B14F-4D97-AF65-F5344CB8AC3E}">
        <p14:creationId xmlns:p14="http://schemas.microsoft.com/office/powerpoint/2010/main" xmlns="" val="4172950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465" y="1"/>
            <a:ext cx="7266535" cy="1248832"/>
          </a:xfrm>
        </p:spPr>
        <p:txBody>
          <a:bodyPr>
            <a:noAutofit/>
          </a:bodyPr>
          <a:lstStyle/>
          <a:p>
            <a:r>
              <a:rPr lang="en-US" sz="4000" dirty="0" smtClean="0">
                <a:solidFill>
                  <a:srgbClr val="000000"/>
                </a:solidFill>
              </a:rPr>
              <a:t>Data Format Requirements:</a:t>
            </a:r>
            <a:br>
              <a:rPr lang="en-US" sz="4000" dirty="0" smtClean="0">
                <a:solidFill>
                  <a:srgbClr val="000000"/>
                </a:solidFill>
              </a:rPr>
            </a:br>
            <a:r>
              <a:rPr lang="en-US" sz="4000" dirty="0" smtClean="0">
                <a:solidFill>
                  <a:srgbClr val="000000"/>
                </a:solidFill>
              </a:rPr>
              <a:t>Best </a:t>
            </a:r>
            <a:r>
              <a:rPr lang="en-US" sz="4000" dirty="0">
                <a:solidFill>
                  <a:srgbClr val="000000"/>
                </a:solidFill>
              </a:rPr>
              <a:t>P</a:t>
            </a:r>
            <a:r>
              <a:rPr lang="en-US" sz="4000" dirty="0" smtClean="0">
                <a:solidFill>
                  <a:srgbClr val="000000"/>
                </a:solidFill>
              </a:rPr>
              <a:t>ractices</a:t>
            </a:r>
            <a:endParaRPr lang="en-US" sz="4000" dirty="0">
              <a:solidFill>
                <a:srgbClr val="000000"/>
              </a:solidFill>
            </a:endParaRPr>
          </a:p>
        </p:txBody>
      </p:sp>
      <p:sp>
        <p:nvSpPr>
          <p:cNvPr id="3" name="Content Placeholder 2"/>
          <p:cNvSpPr>
            <a:spLocks noGrp="1"/>
          </p:cNvSpPr>
          <p:nvPr>
            <p:ph idx="1"/>
          </p:nvPr>
        </p:nvSpPr>
        <p:spPr>
          <a:xfrm>
            <a:off x="557454" y="1566168"/>
            <a:ext cx="8229600" cy="5791200"/>
          </a:xfrm>
        </p:spPr>
        <p:txBody>
          <a:bodyPr>
            <a:normAutofit fontScale="47500" lnSpcReduction="20000"/>
          </a:bodyPr>
          <a:lstStyle/>
          <a:p>
            <a:r>
              <a:rPr lang="en-US" dirty="0" smtClean="0">
                <a:solidFill>
                  <a:srgbClr val="000000"/>
                </a:solidFill>
              </a:rPr>
              <a:t>Aircraft and ground-based measurements are required to report data in either ICARTT or HDF format</a:t>
            </a:r>
          </a:p>
          <a:p>
            <a:r>
              <a:rPr lang="en-US" dirty="0">
                <a:solidFill>
                  <a:srgbClr val="000000"/>
                </a:solidFill>
              </a:rPr>
              <a:t>F</a:t>
            </a:r>
            <a:r>
              <a:rPr lang="en-US" dirty="0" smtClean="0">
                <a:solidFill>
                  <a:srgbClr val="000000"/>
                </a:solidFill>
              </a:rPr>
              <a:t>ile naming convention and data file submission procedures will be sent out about 1 month before the start of the first deployment</a:t>
            </a:r>
          </a:p>
          <a:p>
            <a:r>
              <a:rPr lang="en-US" dirty="0" smtClean="0">
                <a:solidFill>
                  <a:srgbClr val="000000"/>
                </a:solidFill>
              </a:rPr>
              <a:t>All data files for the same </a:t>
            </a:r>
            <a:r>
              <a:rPr lang="en-US" dirty="0" err="1" smtClean="0">
                <a:solidFill>
                  <a:srgbClr val="000000"/>
                </a:solidFill>
              </a:rPr>
              <a:t>dataID</a:t>
            </a:r>
            <a:r>
              <a:rPr lang="en-US" dirty="0" smtClean="0">
                <a:solidFill>
                  <a:srgbClr val="000000"/>
                </a:solidFill>
              </a:rPr>
              <a:t> (part of file name) should have same number of variables and the same variable names</a:t>
            </a: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The time variable names should indicate if they represent the beginning, mid, or end of the sampling period by using “_start”, “_mid” or “_stop” suffix, e.g., </a:t>
            </a:r>
            <a:r>
              <a:rPr lang="en-US" dirty="0" err="1" smtClean="0">
                <a:solidFill>
                  <a:srgbClr val="000000"/>
                </a:solidFill>
              </a:rPr>
              <a:t>UTC_start</a:t>
            </a:r>
            <a:endParaRPr lang="en-US" dirty="0" smtClean="0">
              <a:solidFill>
                <a:srgbClr val="000000"/>
              </a:solidFill>
            </a:endParaRPr>
          </a:p>
          <a:p>
            <a:r>
              <a:rPr lang="en-US" dirty="0" smtClean="0">
                <a:solidFill>
                  <a:srgbClr val="000000"/>
                </a:solidFill>
              </a:rPr>
              <a:t>The file scanner will verify these requirements for ACT-America</a:t>
            </a:r>
          </a:p>
          <a:p>
            <a:endParaRPr lang="en-US" sz="2300" dirty="0" smtClean="0">
              <a:solidFill>
                <a:srgbClr val="000000"/>
              </a:solidFill>
            </a:endParaRPr>
          </a:p>
          <a:p>
            <a:pPr marL="0" indent="0">
              <a:buNone/>
            </a:pPr>
            <a:r>
              <a:rPr lang="en-US" dirty="0" smtClean="0">
                <a:solidFill>
                  <a:srgbClr val="000000"/>
                </a:solidFill>
              </a:rPr>
              <a:t>Timely support will be provided for </a:t>
            </a:r>
            <a:r>
              <a:rPr lang="en-US" dirty="0" err="1" smtClean="0">
                <a:solidFill>
                  <a:srgbClr val="000000"/>
                </a:solidFill>
              </a:rPr>
              <a:t>dataID</a:t>
            </a:r>
            <a:r>
              <a:rPr lang="en-US" dirty="0" smtClean="0">
                <a:solidFill>
                  <a:srgbClr val="000000"/>
                </a:solidFill>
              </a:rPr>
              <a:t> registration, data format trouble-shooting, data file name issues, and data download problems.  Please contact Gao Chen (</a:t>
            </a:r>
            <a:r>
              <a:rPr lang="en-US" dirty="0" smtClean="0">
                <a:solidFill>
                  <a:srgbClr val="000000"/>
                </a:solidFill>
                <a:hlinkClick r:id="rId3"/>
              </a:rPr>
              <a:t>gao.chen@nasa.gov</a:t>
            </a:r>
            <a:r>
              <a:rPr lang="en-US" dirty="0" smtClean="0">
                <a:solidFill>
                  <a:srgbClr val="000000"/>
                </a:solidFill>
              </a:rPr>
              <a:t>, 757-864-2290), Ali Aknan (</a:t>
            </a:r>
            <a:r>
              <a:rPr lang="en-US" dirty="0" smtClean="0">
                <a:solidFill>
                  <a:srgbClr val="000000"/>
                </a:solidFill>
                <a:hlinkClick r:id="rId4"/>
              </a:rPr>
              <a:t>ali.a.aknan@nasa.gov</a:t>
            </a:r>
            <a:r>
              <a:rPr lang="en-US" dirty="0" smtClean="0">
                <a:solidFill>
                  <a:srgbClr val="000000"/>
                </a:solidFill>
              </a:rPr>
              <a:t>) and Michael Shook (</a:t>
            </a:r>
            <a:r>
              <a:rPr lang="en-US" dirty="0" smtClean="0">
                <a:solidFill>
                  <a:srgbClr val="000000"/>
                </a:solidFill>
                <a:hlinkClick r:id="rId5"/>
              </a:rPr>
              <a:t>michael.a.shook@nasa.gov</a:t>
            </a:r>
            <a:r>
              <a:rPr lang="en-US" dirty="0" smtClean="0">
                <a:solidFill>
                  <a:srgbClr val="000000"/>
                </a:solidFill>
              </a:rPr>
              <a:t>)</a:t>
            </a:r>
          </a:p>
          <a:p>
            <a:pPr marL="0" indent="0">
              <a:buNone/>
            </a:pPr>
            <a:endParaRPr lang="en-US" dirty="0">
              <a:solidFill>
                <a:srgbClr val="000000"/>
              </a:solidFill>
            </a:endParaRPr>
          </a:p>
        </p:txBody>
      </p:sp>
      <p:pic>
        <p:nvPicPr>
          <p:cNvPr id="4" name="Picture 3"/>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700454" y="2921056"/>
            <a:ext cx="5702461" cy="2308801"/>
          </a:xfrm>
          <a:prstGeom prst="rect">
            <a:avLst/>
          </a:prstGeom>
        </p:spPr>
      </p:pic>
    </p:spTree>
    <p:extLst>
      <p:ext uri="{BB962C8B-B14F-4D97-AF65-F5344CB8AC3E}">
        <p14:creationId xmlns:p14="http://schemas.microsoft.com/office/powerpoint/2010/main" xmlns="" val="208804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7441</TotalTime>
  <Words>1327</Words>
  <Application>Microsoft Office PowerPoint</Application>
  <PresentationFormat>On-screen Show (4:3)</PresentationFormat>
  <Paragraphs>237</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Document</vt:lpstr>
      <vt:lpstr>Data Management for            ACT-America</vt:lpstr>
      <vt:lpstr>Roadmap</vt:lpstr>
      <vt:lpstr>Slide 3</vt:lpstr>
      <vt:lpstr>Data Management Goals</vt:lpstr>
      <vt:lpstr>Science Data Working Group: Members </vt:lpstr>
      <vt:lpstr>Science Data Working Group: Activities</vt:lpstr>
      <vt:lpstr>Slide 7</vt:lpstr>
      <vt:lpstr>ACT-America Observational Data Schedule</vt:lpstr>
      <vt:lpstr>Data Format Requirements: Best Practices</vt:lpstr>
      <vt:lpstr>Documentation Material Example</vt:lpstr>
      <vt:lpstr>Integration of observations and   model output </vt:lpstr>
      <vt:lpstr>Integration of observations and   model output  </vt:lpstr>
      <vt:lpstr>Integration of observations and   model output </vt:lpstr>
      <vt:lpstr>Data Characteristics (1 of 2)</vt:lpstr>
      <vt:lpstr>Data Characteristics (2 of 2)</vt:lpstr>
      <vt:lpstr>Goals for the Meeting </vt:lpstr>
      <vt:lpstr>Environmental Observations and Modeling</vt:lpstr>
      <vt:lpstr>Questions?</vt:lpstr>
      <vt:lpstr>ACT-America File Naming Convention</vt:lpstr>
      <vt:lpstr>Merged Data  Example</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Cook</dc:creator>
  <cp:lastModifiedBy>aaknan</cp:lastModifiedBy>
  <cp:revision>64</cp:revision>
  <dcterms:created xsi:type="dcterms:W3CDTF">2015-08-03T15:35:44Z</dcterms:created>
  <dcterms:modified xsi:type="dcterms:W3CDTF">2016-06-07T13:42:59Z</dcterms:modified>
</cp:coreProperties>
</file>