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</p:sldMasterIdLst>
  <p:notesMasterIdLst>
    <p:notesMasterId r:id="rId29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E0B0-3E70-489A-B62A-FB8BCCC3480A}" type="datetimeFigureOut">
              <a:rPr lang="en-US" smtClean="0"/>
              <a:t>2/19/2015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D6453-F4BB-444D-88AA-75D5EB10D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5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DISCOVER-AQ  is a 5-year, $30M airborne field study funded under NASA’s Earth Venture 1 program.  The goals of the program are intended to shed light on challenges in observing air quality from space.  Results are expected to be of direct benefit to GEO-CAPE planning and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9B656-6E35-4D12-94CE-C7720669A8A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density and simultaneity of observations from different perspectives is a key aspect of DISCOVER-AQ in creating a dataset useful for linking remote sensing and in situ observations of air quality.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BE286-4BF8-425A-BE95-13759041558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 satellite in 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FDB3E-FCA3-484F-A093-85A8DBF1BF0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BE67-1207-7D42-9EBB-6CD82F99CCA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point is indicative</a:t>
            </a:r>
            <a:r>
              <a:rPr lang="en-US" baseline="0" dirty="0" smtClean="0"/>
              <a:t> of lack of dependence of NO2 column on surface concentrations.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3BE67-1207-7D42-9EBB-6CD82F99CCA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8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427B3-6FB3-426A-88EA-98C0685A5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F2C8-8C52-47D9-B8C5-695DDB40DF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6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C-22EC-4AE0-BF0F-726F5F8D2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039-6C28-4714-A232-DAD684B518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2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C-22EC-4AE0-BF0F-726F5F8D2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039-6C28-4714-A232-DAD684B518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2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A57C-22EC-4AE0-BF0F-726F5F8D2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D039-6C28-4714-A232-DAD684B518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2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 rotWithShape="0">
          <a:gsLst>
            <a:gs pos="0">
              <a:srgbClr val="EDE8D5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hcrawfo\AppData\Local\Microsoft\Windows\Temporary Internet Files\Content.Outlook\TOUTOY28\discover-aq_ppt_header_3_v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447F-7DAB-4584-92E8-C3AB94449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D53D-DD9D-154E-9C00-243FA15C7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D25B-3D44-9643-A6A2-B860745636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3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D53D-DD9D-154E-9C00-243FA15C7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5D25B-3D44-9643-A6A2-B860745636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3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27B3-6FB3-426A-88EA-98C0685A50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F2C8-8C52-47D9-B8C5-695DDB40DF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A57C-22EC-4AE0-BF0F-726F5F8D2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D039-6C28-4714-A232-DAD684B518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A57C-22EC-4AE0-BF0F-726F5F8D2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D039-6C28-4714-A232-DAD684B518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A57C-22EC-4AE0-BF0F-726F5F8D2B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D039-6C28-4714-A232-DAD684B5187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DB29F-1101-4570-BDE5-78D42631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93CA-9756-4873-A863-C6B0160BDB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A9D7-83F0-4285-98D2-DEE9785A6A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4AAD53D-DD9D-154E-9C00-243FA15C7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95D25B-3D44-9643-A6A2-B860745636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4AAD53D-DD9D-154E-9C00-243FA15C71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595D25B-3D44-9643-A6A2-B860745636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wmf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79070"/>
            <a:ext cx="7974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    </a:t>
            </a:r>
            <a:r>
              <a:rPr lang="en-US" sz="2400" b="1" dirty="0" smtClean="0">
                <a:solidFill>
                  <a:prstClr val="white"/>
                </a:solidFill>
              </a:rPr>
              <a:t>An Overview of Ozone and Precursor Temporal and Spatial 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                    Variability in DISCOVER-AQ Study Regions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99645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Ken Pickering, NASA </a:t>
            </a:r>
            <a:r>
              <a:rPr lang="en-US" sz="2000" b="1" dirty="0" smtClean="0">
                <a:solidFill>
                  <a:prstClr val="white"/>
                </a:solidFill>
              </a:rPr>
              <a:t>Goddard		Scott Janz, NASA Goddard</a:t>
            </a:r>
            <a:endParaRPr lang="en-US" sz="2000" b="1" dirty="0">
              <a:solidFill>
                <a:prstClr val="white"/>
              </a:solidFill>
            </a:endParaRPr>
          </a:p>
          <a:p>
            <a:r>
              <a:rPr lang="en-US" sz="2000" b="1" dirty="0">
                <a:solidFill>
                  <a:prstClr val="white"/>
                </a:solidFill>
              </a:rPr>
              <a:t>James Crawford, NASA </a:t>
            </a:r>
            <a:r>
              <a:rPr lang="en-US" sz="2000" b="1" dirty="0" smtClean="0">
                <a:solidFill>
                  <a:prstClr val="white"/>
                </a:solidFill>
              </a:rPr>
              <a:t>Langley		Lok Lamsal, GESTAR/GSFC</a:t>
            </a:r>
            <a:endParaRPr lang="en-US" sz="2000" b="1" dirty="0">
              <a:solidFill>
                <a:prstClr val="white"/>
              </a:solidFill>
            </a:endParaRPr>
          </a:p>
          <a:p>
            <a:r>
              <a:rPr lang="en-US" sz="2000" b="1" dirty="0" smtClean="0">
                <a:solidFill>
                  <a:prstClr val="white"/>
                </a:solidFill>
              </a:rPr>
              <a:t>Melanie </a:t>
            </a:r>
            <a:r>
              <a:rPr lang="en-US" sz="2000" b="1" dirty="0">
                <a:solidFill>
                  <a:prstClr val="white"/>
                </a:solidFill>
              </a:rPr>
              <a:t>Follette-Cook, </a:t>
            </a:r>
            <a:r>
              <a:rPr lang="en-US" sz="2000" b="1" dirty="0" smtClean="0">
                <a:solidFill>
                  <a:prstClr val="white"/>
                </a:solidFill>
              </a:rPr>
              <a:t>GESTAR/GSFC	Morgan Silverman, SSAI/LaRC</a:t>
            </a:r>
            <a:endParaRPr lang="en-US" sz="2000" b="1" dirty="0">
              <a:solidFill>
                <a:prstClr val="white"/>
              </a:solidFill>
            </a:endParaRPr>
          </a:p>
          <a:p>
            <a:r>
              <a:rPr lang="en-US" sz="2000" b="1" dirty="0" smtClean="0">
                <a:solidFill>
                  <a:prstClr val="white"/>
                </a:solidFill>
              </a:rPr>
              <a:t>Chris Loughner, UMD/GSFC		Deb Stein-Zweers, GESTAR/GSFC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Clare Flynn, UMD			James Szykman, EPA/LaRC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Rich Clark, Millersville U.			Andy Weinheimer, NCAR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Alan Fried, U. of Colo.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Jay Herman, UMBC/GSFC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1" y="122869"/>
            <a:ext cx="91440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Evaluating NO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>
                <a:solidFill>
                  <a:srgbClr val="000000"/>
                </a:solidFill>
              </a:rPr>
              <a:t>D</a:t>
            </a:r>
            <a:r>
              <a:rPr lang="en-US" sz="2600" dirty="0" smtClean="0">
                <a:solidFill>
                  <a:srgbClr val="000000"/>
                </a:solidFill>
              </a:rPr>
              <a:t>erived from ACAM Column Measurements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872" y="4720119"/>
            <a:ext cx="8999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Better </a:t>
            </a:r>
            <a:r>
              <a:rPr lang="en-US" dirty="0">
                <a:solidFill>
                  <a:srgbClr val="000000"/>
                </a:solidFill>
              </a:rPr>
              <a:t>agreement between surface NO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and derived ACAM mixing ratio than between surface and ACAM vertical column densities.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Discrepancy between derived </a:t>
            </a:r>
            <a:r>
              <a:rPr lang="en-US" dirty="0">
                <a:solidFill>
                  <a:srgbClr val="000000"/>
                </a:solidFill>
              </a:rPr>
              <a:t>ACAM mixing ratios </a:t>
            </a:r>
            <a:r>
              <a:rPr lang="en-US" dirty="0" smtClean="0">
                <a:solidFill>
                  <a:srgbClr val="000000"/>
                </a:solidFill>
              </a:rPr>
              <a:t>and surface </a:t>
            </a:r>
            <a:r>
              <a:rPr lang="en-US" dirty="0">
                <a:solidFill>
                  <a:srgbClr val="000000"/>
                </a:solidFill>
              </a:rPr>
              <a:t>measurements are </a:t>
            </a:r>
            <a:r>
              <a:rPr lang="en-US" dirty="0" smtClean="0">
                <a:solidFill>
                  <a:srgbClr val="000000"/>
                </a:solidFill>
              </a:rPr>
              <a:t>potentially due to </a:t>
            </a:r>
            <a:r>
              <a:rPr lang="en-US" dirty="0">
                <a:solidFill>
                  <a:srgbClr val="000000"/>
                </a:solidFill>
              </a:rPr>
              <a:t>spatial and vertical </a:t>
            </a:r>
            <a:r>
              <a:rPr lang="en-US" dirty="0" smtClean="0">
                <a:solidFill>
                  <a:srgbClr val="000000"/>
                </a:solidFill>
              </a:rPr>
              <a:t>inhomogeneity (i.e. NO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above the ML).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" y="1072542"/>
            <a:ext cx="4124695" cy="3657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386" y="1072542"/>
            <a:ext cx="412469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736" y="6091905"/>
            <a:ext cx="855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i="1" dirty="0" smtClean="0">
                <a:solidFill>
                  <a:prstClr val="black"/>
                </a:solidFill>
              </a:rPr>
              <a:t>Conclusion</a:t>
            </a:r>
            <a:r>
              <a:rPr lang="en-US" dirty="0" smtClean="0">
                <a:solidFill>
                  <a:prstClr val="black"/>
                </a:solidFill>
              </a:rPr>
              <a:t>: Derived ACAM surface mixing ratios reflect the spatial variability of vertical column densities and show a strong influence of boundary layer depth on NO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values.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8736" y="6095938"/>
            <a:ext cx="8402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Sharp ozone gradient near bay breeze front – DISCOVER-AQ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813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Bay breeze convergence zone located in the urban corridor near Beltsville and </a:t>
            </a:r>
            <a:r>
              <a:rPr lang="en-US" sz="2400" dirty="0" err="1" smtClean="0"/>
              <a:t>Padonia</a:t>
            </a:r>
            <a:r>
              <a:rPr lang="en-US" sz="2400" dirty="0" smtClean="0"/>
              <a:t>. Sharp horizontal gradient with peak ozone located near bay breeze front.</a:t>
            </a:r>
          </a:p>
        </p:txBody>
      </p:sp>
      <p:pic>
        <p:nvPicPr>
          <p:cNvPr id="1028" name="Picture 4" descr="http://journals.ametsoc.org/na101/home/literatum/publisher/ams/journals/content/apme/2014/15588432-53.7/jamc-d-13-0323.1/20140701/images/large/jamc-d-13-0323.1-f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" y="3143309"/>
            <a:ext cx="5840428" cy="34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ournals.ametsoc.org/na101/home/literatum/publisher/ams/journals/content/apme/2014/15588432-53.7/jamc-d-13-0323.1/20140701/images/large/jamc-d-13-0323.1-f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28339"/>
            <a:ext cx="3511446" cy="327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94" y="2743200"/>
            <a:ext cx="6086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11 July 2011 CMAQ simulated  and P-3B observed ozone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4372" y="2743200"/>
            <a:ext cx="3097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P-3B flight track (green)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journals.ametsoc.org/na101/home/literatum/publisher/ams/journals/content/apme/2014/15588432-53.7/jamc-d-13-0323.1/20140701/images/large/jamc-d-13-0323.1-f1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6487"/>
          <a:stretch/>
        </p:blipFill>
        <p:spPr bwMode="auto">
          <a:xfrm>
            <a:off x="863601" y="2971800"/>
            <a:ext cx="3587649" cy="30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journals.ametsoc.org/na101/home/literatum/publisher/ams/journals/content/apme/2014/15588432-53.7/jamc-d-13-0323.1/20140701/images/large/jamc-d-13-0323.1-f10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5" r="50000" b="53311"/>
          <a:stretch/>
        </p:blipFill>
        <p:spPr bwMode="auto">
          <a:xfrm>
            <a:off x="4724400" y="2971800"/>
            <a:ext cx="3587649" cy="301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journals.ametsoc.org/na101/home/literatum/publisher/ams/journals/content/apme/2014/15588432-53.7/jamc-d-13-0323.1/20140701/images/large/jamc-d-13-0323.1-f1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8"/>
          <a:stretch/>
        </p:blipFill>
        <p:spPr bwMode="auto">
          <a:xfrm>
            <a:off x="914400" y="5939813"/>
            <a:ext cx="7219950" cy="86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3601" y="2438400"/>
            <a:ext cx="347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11 AM EST 11 July 2011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s</a:t>
            </a:r>
            <a:r>
              <a:rPr lang="en-US" sz="2000" dirty="0" smtClean="0">
                <a:solidFill>
                  <a:prstClr val="black"/>
                </a:solidFill>
              </a:rPr>
              <a:t>urface ozone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438400"/>
            <a:ext cx="3479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1 PM EST 11 July 2011 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surface ozone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Sharp ozone gradient near bay breeze front – DISCOVER-AQ Maryland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21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Bay breeze convergence zone located in the urban corridor. Sharp horizontal gradient with peak ozone located near bay breeze front.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7114" y="4648200"/>
            <a:ext cx="2108199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Bay breeze convergence zone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518224" y="3505200"/>
            <a:ext cx="644576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 r="50000" b="14729"/>
          <a:stretch/>
        </p:blipFill>
        <p:spPr>
          <a:xfrm>
            <a:off x="453452" y="2743200"/>
            <a:ext cx="3212143" cy="3588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53" r="20959" b="-1"/>
          <a:stretch/>
        </p:blipFill>
        <p:spPr>
          <a:xfrm>
            <a:off x="76200" y="6381786"/>
            <a:ext cx="3987800" cy="476214"/>
          </a:xfrm>
          <a:prstGeom prst="rect">
            <a:avLst/>
          </a:prstGeom>
        </p:spPr>
      </p:pic>
      <p:pic>
        <p:nvPicPr>
          <p:cNvPr id="6" name="Picture 2" descr="C:\Users\cloughne\Desktop\CMAS2014\gif\aqs.cmaq.o3_aqs.max8.zoomd03.b20130922.e20130928.2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6" b="9524"/>
          <a:stretch/>
        </p:blipFill>
        <p:spPr bwMode="auto">
          <a:xfrm>
            <a:off x="4038600" y="6324600"/>
            <a:ext cx="508362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loughne\Desktop\CMAS2014\gif\aqs.cmaq.o3_aqs.max8.zoomd03.b20130922.e20130928.2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50000" b="20817"/>
          <a:stretch/>
        </p:blipFill>
        <p:spPr bwMode="auto">
          <a:xfrm>
            <a:off x="4419600" y="2590800"/>
            <a:ext cx="4346561" cy="379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1447800" y="4419600"/>
            <a:ext cx="863600" cy="91440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Peak maximum 8 hour  average ozone located near bay breeze front.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Sharp ozone gradient near bay breeze front – DISCOVER-AQ Houston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1905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25 September 2013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observed maximum 8 hour average surface ozone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743" y="1828800"/>
            <a:ext cx="3918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3 PM CST 25 September 2013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n-US" sz="2000" dirty="0" smtClean="0">
                <a:solidFill>
                  <a:prstClr val="black"/>
                </a:solidFill>
              </a:rPr>
              <a:t>bserved 2 m temperature</a:t>
            </a:r>
          </a:p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and 10 m wind velocity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143" y="4953000"/>
            <a:ext cx="1734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Bay breeze front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mediancluster_profiles_O3P3B_revise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470862"/>
            <a:ext cx="44208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mediancluster_profiles_O3P3B_revised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6572"/>
            <a:ext cx="4572000" cy="32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mediancluster_profiles_NO2P3B_revised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048000"/>
            <a:ext cx="44208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mediancluster_profiles_NO2P3B_revised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022" y="3003072"/>
            <a:ext cx="4548038" cy="321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1637" y="228600"/>
            <a:ext cx="8373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Clustering Algorithm Applied to Maryland July 2011 P-3B Profiles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87183" y="838200"/>
            <a:ext cx="255300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Clare Flynn, UMD</a:t>
            </a:r>
          </a:p>
          <a:p>
            <a:r>
              <a:rPr lang="en-US" b="1" dirty="0" smtClean="0"/>
              <a:t>Poster 3093, this AM</a:t>
            </a:r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Cluster 1 (both O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 and NO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)</a:t>
            </a:r>
          </a:p>
          <a:p>
            <a:r>
              <a:rPr lang="en-US" sz="1400" b="1" dirty="0" smtClean="0"/>
              <a:t>includes profiles from 5 sites;</a:t>
            </a:r>
          </a:p>
          <a:p>
            <a:r>
              <a:rPr lang="en-US" sz="1400" b="1" dirty="0"/>
              <a:t>t</a:t>
            </a:r>
            <a:r>
              <a:rPr lang="en-US" sz="1400" b="1" dirty="0" smtClean="0"/>
              <a:t>rajectories from Ohio River</a:t>
            </a:r>
          </a:p>
          <a:p>
            <a:r>
              <a:rPr lang="en-US" sz="1400" b="1" dirty="0" smtClean="0"/>
              <a:t>Valley</a:t>
            </a:r>
          </a:p>
          <a:p>
            <a:endParaRPr lang="en-US" sz="1400" b="1" dirty="0"/>
          </a:p>
          <a:p>
            <a:r>
              <a:rPr lang="en-US" sz="1400" b="1" dirty="0" smtClean="0"/>
              <a:t>Cluster 4 (both O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 and NO</a:t>
            </a:r>
            <a:r>
              <a:rPr lang="en-US" sz="1400" b="1" baseline="-25000" dirty="0" smtClean="0"/>
              <a:t>2</a:t>
            </a:r>
            <a:r>
              <a:rPr lang="en-US" sz="1400" b="1" dirty="0" smtClean="0"/>
              <a:t>)</a:t>
            </a:r>
          </a:p>
          <a:p>
            <a:r>
              <a:rPr lang="en-US" sz="1400" b="1" dirty="0"/>
              <a:t>i</a:t>
            </a:r>
            <a:r>
              <a:rPr lang="en-US" sz="1400" b="1" dirty="0" smtClean="0"/>
              <a:t>ncludes profiles from only </a:t>
            </a:r>
          </a:p>
          <a:p>
            <a:r>
              <a:rPr lang="en-US" sz="1400" b="1" dirty="0" smtClean="0"/>
              <a:t>Essex and Edgewood; strong</a:t>
            </a:r>
          </a:p>
          <a:p>
            <a:r>
              <a:rPr lang="en-US" sz="1400" b="1" dirty="0" smtClean="0"/>
              <a:t>flow from northern Canada, but</a:t>
            </a:r>
          </a:p>
          <a:p>
            <a:r>
              <a:rPr lang="en-US" sz="1400" b="1" dirty="0"/>
              <a:t>y</a:t>
            </a:r>
            <a:r>
              <a:rPr lang="en-US" sz="1400" b="1" dirty="0" smtClean="0"/>
              <a:t>et NO2 is largest </a:t>
            </a:r>
            <a:r>
              <a:rPr lang="en-US" sz="1400" b="1" dirty="0" smtClean="0">
                <a:sym typeface="Wingdings" panose="05000000000000000000" pitchFamily="2" charset="2"/>
              </a:rPr>
              <a:t> local</a:t>
            </a:r>
          </a:p>
          <a:p>
            <a:r>
              <a:rPr lang="en-US" sz="1400" b="1" dirty="0">
                <a:sym typeface="Wingdings" panose="05000000000000000000" pitchFamily="2" charset="2"/>
              </a:rPr>
              <a:t>i</a:t>
            </a:r>
            <a:r>
              <a:rPr lang="en-US" sz="1400" b="1" dirty="0" smtClean="0">
                <a:sym typeface="Wingdings" panose="05000000000000000000" pitchFamily="2" charset="2"/>
              </a:rPr>
              <a:t>nfluence most important</a:t>
            </a:r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Cluster 2 (lowest O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) associated</a:t>
            </a:r>
          </a:p>
          <a:p>
            <a:r>
              <a:rPr lang="en-US" sz="1400" b="1" dirty="0"/>
              <a:t>w</a:t>
            </a:r>
            <a:r>
              <a:rPr lang="en-US" sz="1400" b="1" dirty="0" smtClean="0"/>
              <a:t>ith northerly flow from </a:t>
            </a:r>
          </a:p>
          <a:p>
            <a:r>
              <a:rPr lang="en-US" sz="1400" b="1" dirty="0" smtClean="0"/>
              <a:t>Canada 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399" y="5836366"/>
            <a:ext cx="89538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Mean PBL height corresponds to slope change in mean NO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profile shapes, but not for O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Temperature lapse </a:t>
            </a:r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rate</a:t>
            </a:r>
            <a:r>
              <a:rPr lang="en-US" b="1" dirty="0" smtClean="0">
                <a:solidFill>
                  <a:srgbClr val="FF0000"/>
                </a:solidFill>
              </a:rPr>
              <a:t> relationship to vertical mixing appears stronger for O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than NO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Local emissions appear more important for NO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profile shape than air mass origin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247"/>
            <a:ext cx="4419599" cy="348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18070"/>
            <a:ext cx="4537950" cy="353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32582"/>
            <a:ext cx="7302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Temporal Variability in Column vs. Surface Observations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54090" y="594247"/>
            <a:ext cx="185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Clare Flynn, UMD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343399" y="1146572"/>
            <a:ext cx="46143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FRESNO: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With very shallow early AM PBL, Pandora</a:t>
            </a:r>
          </a:p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olumn is small despite peak surface NO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As PBL grows through the morning, Pandora</a:t>
            </a:r>
          </a:p>
          <a:p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olumn increases, as surface NO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declines due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o vertical mixing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38" y="4549676"/>
            <a:ext cx="39566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HURON: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Much smaller surface NO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than Fresno;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Very little change in Pandora column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Demonstrates need to consider PBL</a:t>
            </a:r>
          </a:p>
          <a:p>
            <a:r>
              <a:rPr lang="en-US" b="1" dirty="0">
                <a:solidFill>
                  <a:schemeClr val="tx2"/>
                </a:solidFill>
              </a:rPr>
              <a:t>h</a:t>
            </a:r>
            <a:r>
              <a:rPr lang="en-US" b="1" dirty="0" smtClean="0">
                <a:solidFill>
                  <a:schemeClr val="tx2"/>
                </a:solidFill>
              </a:rPr>
              <a:t>eight when using column NO</a:t>
            </a:r>
            <a:r>
              <a:rPr lang="en-US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 to</a:t>
            </a:r>
          </a:p>
          <a:p>
            <a:r>
              <a:rPr lang="en-US" b="1" dirty="0">
                <a:solidFill>
                  <a:schemeClr val="tx2"/>
                </a:solidFill>
              </a:rPr>
              <a:t>e</a:t>
            </a:r>
            <a:r>
              <a:rPr lang="en-US" b="1" dirty="0" smtClean="0">
                <a:solidFill>
                  <a:schemeClr val="tx2"/>
                </a:solidFill>
              </a:rPr>
              <a:t>stimate surface mixing ratios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"/>
            <a:ext cx="8229600" cy="90678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96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Spatial and temporal variability in the Maryland DISCOVER-AQ campaign was used to show that TEMPO will be capable of mapping evolution of ozone pollution episodes and map 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urban plumes even outside rush hour periods.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ACAM 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columns </a:t>
            </a:r>
            <a:r>
              <a:rPr lang="en-US" sz="2400" b="1" dirty="0" smtClean="0">
                <a:solidFill>
                  <a:schemeClr val="bg1"/>
                </a:solidFill>
              </a:rPr>
              <a:t>were </a:t>
            </a:r>
            <a:r>
              <a:rPr lang="en-US" sz="2400" b="1" dirty="0" smtClean="0">
                <a:solidFill>
                  <a:schemeClr val="bg1"/>
                </a:solidFill>
              </a:rPr>
              <a:t>shown to represent surface 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 variability when PBL depth is considered.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Coastal circulations add substantially to spatial variability of trace gases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P-3B profiles can be clustered to illustrate controlling factors on profile shape, which is an important aspect in satellite retrievals.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Posters:  Flynn 3093;  Silverman 3094; Morris 3095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This session:  All talks use DISCOVER-AQ data to characterize variability!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Hope you can stay for the entire session!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/>
          <p:cNvSpPr txBox="1">
            <a:spLocks noChangeArrowheads="1"/>
          </p:cNvSpPr>
          <p:nvPr/>
        </p:nvSpPr>
        <p:spPr bwMode="auto">
          <a:xfrm>
            <a:off x="228600" y="990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D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eriving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I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nformation on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S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urface Conditions from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Co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lumn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 and </a:t>
            </a:r>
            <a:r>
              <a:rPr lang="en-US" sz="2000" b="1" i="1" u="sng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VER</a:t>
            </a:r>
            <a:r>
              <a:rPr lang="en-US" sz="2000" b="1" i="1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tically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 Resolved Observations Relevant to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A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ir </a:t>
            </a:r>
            <a:r>
              <a:rPr lang="en-US" sz="2000" b="1" i="1" u="sng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Q</a:t>
            </a:r>
            <a:r>
              <a:rPr lang="en-US" sz="20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pitchFamily="34" charset="0"/>
              </a:rPr>
              <a:t>uality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1371600" y="1765300"/>
            <a:ext cx="6248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336600"/>
                </a:solidFill>
                <a:latin typeface="Arial" charset="0"/>
                <a:cs typeface="Arial" charset="0"/>
              </a:rPr>
              <a:t>A NASA Earth Venture campaign intended to improve the interpretation of satellite observations to diagnose near-surface conditions relating to air quality</a:t>
            </a:r>
          </a:p>
        </p:txBody>
      </p:sp>
      <p:sp>
        <p:nvSpPr>
          <p:cNvPr id="58372" name="Rectangle 1"/>
          <p:cNvSpPr>
            <a:spLocks noChangeArrowheads="1"/>
          </p:cNvSpPr>
          <p:nvPr/>
        </p:nvSpPr>
        <p:spPr bwMode="auto">
          <a:xfrm>
            <a:off x="152400" y="2667000"/>
            <a:ext cx="62484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u="sng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Objectives: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1. Relate column observations to surface conditions for aerosols and key trace gases O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NO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and CH</a:t>
            </a:r>
            <a:r>
              <a:rPr lang="en-US" b="1" i="1" baseline="-3000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O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2. Characterize differences in diurnal variation of surface and column observations for key trace gases and aerosols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12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3. Examine horizontal scales of variability affecting satellites and model calculations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endParaRPr lang="en-US" sz="800" b="1" i="1">
              <a:solidFill>
                <a:srgbClr val="6633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716715" y="2952750"/>
            <a:ext cx="2270903" cy="3752850"/>
            <a:chOff x="6751890" y="2971800"/>
            <a:chExt cx="2270190" cy="375285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6751890" y="2971800"/>
              <a:ext cx="2239710" cy="2671405"/>
              <a:chOff x="6634584" y="3657600"/>
              <a:chExt cx="2239710" cy="2671405"/>
            </a:xfrm>
          </p:grpSpPr>
          <p:pic>
            <p:nvPicPr>
              <p:cNvPr id="58382" name="Picture 24" descr="B200 99L0243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210" r="403"/>
              <a:stretch>
                <a:fillRect/>
              </a:stretch>
            </p:blipFill>
            <p:spPr bwMode="auto">
              <a:xfrm>
                <a:off x="6637346" y="4374515"/>
                <a:ext cx="2233974" cy="1069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3" name="Picture 26" descr="NASA's P-3B on TRACE-P missio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23"/>
              <a:stretch>
                <a:fillRect/>
              </a:stretch>
            </p:blipFill>
            <p:spPr bwMode="auto">
              <a:xfrm>
                <a:off x="6638858" y="5410200"/>
                <a:ext cx="2232312" cy="918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384" name="Picture 30" descr="112931main_a-tra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34584" y="3657600"/>
                <a:ext cx="2239710" cy="8776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8378" name="Picture 10" descr="Native Trailer"/>
            <p:cNvPicPr>
              <a:picLocks noChangeAspect="1" noChangeArrowheads="1"/>
            </p:cNvPicPr>
            <p:nvPr/>
          </p:nvPicPr>
          <p:blipFill>
            <a:blip r:embed="rId6" cstate="print"/>
            <a:srcRect l="2333" t="35556"/>
            <a:stretch>
              <a:fillRect/>
            </a:stretch>
          </p:blipFill>
          <p:spPr bwMode="auto">
            <a:xfrm>
              <a:off x="6758940" y="5619743"/>
              <a:ext cx="2232660" cy="1104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9" name="Text Box 36"/>
            <p:cNvSpPr txBox="1">
              <a:spLocks noChangeArrowheads="1"/>
            </p:cNvSpPr>
            <p:nvPr/>
          </p:nvSpPr>
          <p:spPr bwMode="auto">
            <a:xfrm>
              <a:off x="7772400" y="4724400"/>
              <a:ext cx="1143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NASA P-3B</a:t>
              </a:r>
            </a:p>
          </p:txBody>
        </p:sp>
        <p:sp>
          <p:nvSpPr>
            <p:cNvPr id="58380" name="Text Box 37"/>
            <p:cNvSpPr txBox="1">
              <a:spLocks noChangeArrowheads="1"/>
            </p:cNvSpPr>
            <p:nvPr/>
          </p:nvSpPr>
          <p:spPr bwMode="auto">
            <a:xfrm>
              <a:off x="7578715" y="3905250"/>
              <a:ext cx="14276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charset="0"/>
                  <a:cs typeface="Arial" charset="0"/>
                </a:rPr>
                <a:t>NASA King Air</a:t>
              </a:r>
            </a:p>
          </p:txBody>
        </p:sp>
        <p:sp>
          <p:nvSpPr>
            <p:cNvPr id="58381" name="Text Box 36"/>
            <p:cNvSpPr txBox="1">
              <a:spLocks noChangeArrowheads="1"/>
            </p:cNvSpPr>
            <p:nvPr/>
          </p:nvSpPr>
          <p:spPr bwMode="auto">
            <a:xfrm>
              <a:off x="6812280" y="5638800"/>
              <a:ext cx="2209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NATIVE, EPA AQS, and associated Ground sites</a:t>
              </a:r>
            </a:p>
          </p:txBody>
        </p:sp>
      </p:grpSp>
      <p:sp>
        <p:nvSpPr>
          <p:cNvPr id="58374" name="TextBox 1"/>
          <p:cNvSpPr txBox="1">
            <a:spLocks noChangeArrowheads="1"/>
          </p:cNvSpPr>
          <p:nvPr/>
        </p:nvSpPr>
        <p:spPr bwMode="auto">
          <a:xfrm>
            <a:off x="2438400" y="161925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5A9E"/>
                </a:solidFill>
                <a:latin typeface="Arial" charset="0"/>
                <a:cs typeface="Arial" charset="0"/>
              </a:rPr>
              <a:t>DISCOVER-AQ Overview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-152400" y="5380672"/>
            <a:ext cx="685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u="sng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Deployments and key collaborators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Maryland, July 2011 (EPA, MDE, </a:t>
            </a:r>
            <a:r>
              <a:rPr lang="en-US" b="1" i="1" dirty="0" err="1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UMd</a:t>
            </a: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, and Howard U.)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SJV, California, January/February 2013 (EPA and CARB)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Houston, Texas, Sept. 2013 (EPA, TCEQ, and U. of Houston)</a:t>
            </a:r>
          </a:p>
          <a:p>
            <a:pPr marL="169863" indent="1588"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>
                <a:solidFill>
                  <a:srgbClr val="6633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Front Range, Colorado, Summer 2014 (EPA, NCAR, CDPHE)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CC404E-61CE-491B-8ACD-E0A45741CAD9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E:\A-Train graphic-all with Parasol, March 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60198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004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41847" y="3788229"/>
            <a:ext cx="1279531" cy="605642"/>
          </a:xfrm>
          <a:prstGeom prst="rect">
            <a:avLst/>
          </a:prstGeom>
          <a:blipFill dpi="0" rotWithShape="1">
            <a:blip r:embed="rId5" cstate="print">
              <a:alphaModFix amt="58000"/>
            </a:blip>
            <a:srcRect/>
            <a:stretch>
              <a:fillRect/>
            </a:stretch>
          </a:blipFill>
          <a:ln>
            <a:noFill/>
          </a:ln>
          <a:effectLst>
            <a:outerShdw sx="1000" sy="1000" algn="ctr" rotWithShape="0">
              <a:srgbClr val="000000"/>
            </a:outerShdw>
          </a:effectLst>
          <a:scene3d>
            <a:camera prst="orthographicFront">
              <a:rot lat="2100000" lon="20399993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9461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488" y="5424488"/>
            <a:ext cx="10668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Documents and Settings\jhcrawfo\Local Settings\Temporary Internet Files\Content.IE5\LWK1F5OP\MC90038867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2288" y="3592513"/>
            <a:ext cx="8048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657600" y="5638800"/>
            <a:ext cx="838200" cy="762000"/>
          </a:xfrm>
          <a:prstGeom prst="rect">
            <a:avLst/>
          </a:prstGeom>
          <a:blipFill dpi="0" rotWithShape="1">
            <a:blip r:embed="rId7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41148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4591099" lon="2410164" rev="3120000"/>
            </a:camera>
            <a:lightRig rig="threePt" dir="t"/>
          </a:scene3d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6218238" y="3200400"/>
            <a:ext cx="228600" cy="914400"/>
            <a:chOff x="3505200" y="76200"/>
            <a:chExt cx="304800" cy="1066800"/>
          </a:xfrm>
        </p:grpSpPr>
        <p:sp>
          <p:nvSpPr>
            <p:cNvPr id="46" name="16-Point Star 45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686800" y="3048000"/>
            <a:ext cx="228600" cy="914400"/>
            <a:chOff x="3505200" y="76200"/>
            <a:chExt cx="304800" cy="1066800"/>
          </a:xfrm>
        </p:grpSpPr>
        <p:sp>
          <p:nvSpPr>
            <p:cNvPr id="49" name="16-Point Star 48"/>
            <p:cNvSpPr/>
            <p:nvPr/>
          </p:nvSpPr>
          <p:spPr>
            <a:xfrm>
              <a:off x="3505200" y="76200"/>
              <a:ext cx="304800" cy="305594"/>
            </a:xfrm>
            <a:prstGeom prst="star1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3201061" y="686462"/>
              <a:ext cx="91307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8305800" y="4114800"/>
            <a:ext cx="838200" cy="762000"/>
          </a:xfrm>
          <a:prstGeom prst="rect">
            <a:avLst/>
          </a:prstGeom>
          <a:blipFill dpi="0" rotWithShape="1">
            <a:blip r:embed="rId9" cstate="print">
              <a:alphaModFix amt="7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532" name="Picture 4" descr="C:\Documents and Settings\jhcrawfo\Local Settings\Temporary Internet Files\Content.IE5\A62G3EUS\MC90032927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6500" y="2514600"/>
            <a:ext cx="3175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4191000" y="3810000"/>
            <a:ext cx="4572000" cy="2438400"/>
            <a:chOff x="4191000" y="3810000"/>
            <a:chExt cx="4572000" cy="2438400"/>
          </a:xfrm>
        </p:grpSpPr>
        <p:sp>
          <p:nvSpPr>
            <p:cNvPr id="54" name="Rectangle 53"/>
            <p:cNvSpPr/>
            <p:nvPr/>
          </p:nvSpPr>
          <p:spPr>
            <a:xfrm>
              <a:off x="5638800" y="5410200"/>
              <a:ext cx="1981200" cy="762000"/>
            </a:xfrm>
            <a:prstGeom prst="rect">
              <a:avLst/>
            </a:prstGeom>
            <a:blipFill dpi="0" rotWithShape="1">
              <a:blip r:embed="rId11" cstate="print">
                <a:alphaModFix amt="77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1"/>
            </p:cNvCxnSpPr>
            <p:nvPr/>
          </p:nvCxnSpPr>
          <p:spPr>
            <a:xfrm rot="10800000" flipV="1">
              <a:off x="4191000" y="5791200"/>
              <a:ext cx="1447800" cy="457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10800000">
              <a:off x="4648200" y="4648200"/>
              <a:ext cx="1219200" cy="762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676901" y="4762500"/>
              <a:ext cx="1295400" cy="31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4" idx="0"/>
            </p:cNvCxnSpPr>
            <p:nvPr/>
          </p:nvCxnSpPr>
          <p:spPr>
            <a:xfrm rot="5400000" flipH="1" flipV="1">
              <a:off x="6019800" y="4419600"/>
              <a:ext cx="1600200" cy="3810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rot="5400000" flipH="1" flipV="1">
              <a:off x="6705600" y="4343400"/>
              <a:ext cx="1295400" cy="8382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5400000" flipH="1" flipV="1">
              <a:off x="7391400" y="4038600"/>
              <a:ext cx="1371600" cy="1371600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406" name="TextBox 1"/>
          <p:cNvSpPr txBox="1">
            <a:spLocks noChangeArrowheads="1"/>
          </p:cNvSpPr>
          <p:nvPr/>
        </p:nvSpPr>
        <p:spPr bwMode="auto">
          <a:xfrm>
            <a:off x="2438400" y="161925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5A9E"/>
                </a:solidFill>
                <a:latin typeface="Arial" charset="0"/>
                <a:cs typeface="Arial" charset="0"/>
              </a:rPr>
              <a:t>Deployment  Strategy</a:t>
            </a:r>
          </a:p>
        </p:txBody>
      </p:sp>
      <p:sp>
        <p:nvSpPr>
          <p:cNvPr id="59407" name="TextBox 81"/>
          <p:cNvSpPr txBox="1">
            <a:spLocks noChangeArrowheads="1"/>
          </p:cNvSpPr>
          <p:nvPr/>
        </p:nvSpPr>
        <p:spPr bwMode="auto">
          <a:xfrm>
            <a:off x="228600" y="798513"/>
            <a:ext cx="88392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>
                <a:solidFill>
                  <a:srgbClr val="663300"/>
                </a:solidFill>
                <a:latin typeface="Arial" charset="0"/>
                <a:cs typeface="Arial" charset="0"/>
              </a:rPr>
              <a:t>Systematic and concurrent observation of column-integrated, surface, and vertically-resolved distributions of aerosols and trace gases relevant to air quality as they evolve throughout the day. 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FEE085-1D38-46C1-890C-B15557188ABE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6200" y="26670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 dirty="0">
                <a:solidFill>
                  <a:srgbClr val="663300"/>
                </a:solidFill>
                <a:latin typeface="Arial" charset="0"/>
                <a:cs typeface="Arial" charset="0"/>
              </a:rPr>
              <a:t>NASA </a:t>
            </a:r>
            <a:r>
              <a:rPr lang="en-US" sz="1400" b="1" i="1" u="sng" dirty="0" err="1" smtClean="0">
                <a:solidFill>
                  <a:srgbClr val="663300"/>
                </a:solidFill>
                <a:latin typeface="Arial" charset="0"/>
                <a:cs typeface="Arial" charset="0"/>
              </a:rPr>
              <a:t>KingAir</a:t>
            </a:r>
            <a:r>
              <a:rPr lang="en-US" sz="1400" b="1" i="1" u="sng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i="1" u="sng" dirty="0">
                <a:solidFill>
                  <a:srgbClr val="663300"/>
                </a:solidFill>
                <a:latin typeface="Arial" charset="0"/>
                <a:cs typeface="Arial" charset="0"/>
              </a:rPr>
              <a:t>(Remote sensing)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Continuous mapping of aerosols with HSRL and trace gas columns with ACAM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6200" y="38862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>
                <a:solidFill>
                  <a:srgbClr val="663300"/>
                </a:solidFill>
                <a:latin typeface="Arial" charset="0"/>
                <a:cs typeface="Arial" charset="0"/>
              </a:rPr>
              <a:t>NASA P-3B (in situ meas.)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>
                <a:solidFill>
                  <a:srgbClr val="663300"/>
                </a:solidFill>
                <a:latin typeface="Arial" charset="0"/>
                <a:cs typeface="Arial" charset="0"/>
              </a:rPr>
              <a:t>In situ profiling of aerosols and trace gases over surface measurement sites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76200" y="5092700"/>
            <a:ext cx="2971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u="sng" dirty="0">
                <a:solidFill>
                  <a:srgbClr val="663300"/>
                </a:solidFill>
                <a:latin typeface="Arial" charset="0"/>
                <a:cs typeface="Arial" charset="0"/>
              </a:rPr>
              <a:t>Ground sites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In situ trace gases and aerosols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Remote sensing of trace gas and aerosol </a:t>
            </a:r>
            <a:r>
              <a:rPr lang="en-US" sz="1400" b="1" i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columns (Pandora, AERONET)</a:t>
            </a:r>
            <a:endParaRPr lang="en-US" sz="1400" b="1" i="1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err="1" smtClean="0">
                <a:solidFill>
                  <a:srgbClr val="663300"/>
                </a:solidFill>
                <a:latin typeface="Arial" charset="0"/>
                <a:cs typeface="Arial" charset="0"/>
              </a:rPr>
              <a:t>Ozonesondes</a:t>
            </a:r>
            <a:r>
              <a:rPr lang="en-US" sz="1400" b="1" i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, </a:t>
            </a:r>
            <a:r>
              <a:rPr lang="en-US" sz="1400" b="1" i="1" dirty="0" err="1" smtClean="0">
                <a:solidFill>
                  <a:srgbClr val="663300"/>
                </a:solidFill>
                <a:latin typeface="Arial" charset="0"/>
                <a:cs typeface="Arial" charset="0"/>
              </a:rPr>
              <a:t>tethersonde</a:t>
            </a:r>
            <a:endParaRPr lang="en-US" sz="1400" b="1" i="1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Aerosol </a:t>
            </a:r>
            <a:r>
              <a:rPr lang="en-US" sz="1400" b="1" i="1" dirty="0" err="1">
                <a:solidFill>
                  <a:srgbClr val="663300"/>
                </a:solidFill>
                <a:latin typeface="Arial" charset="0"/>
                <a:cs typeface="Arial" charset="0"/>
              </a:rPr>
              <a:t>lidar</a:t>
            </a: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 observations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6200" y="1898650"/>
            <a:ext cx="3048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i="1">
                <a:solidFill>
                  <a:srgbClr val="663300"/>
                </a:solidFill>
                <a:latin typeface="Arial" charset="0"/>
                <a:cs typeface="Arial" charset="0"/>
              </a:rPr>
              <a:t>Three major observational components: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2" grpId="0" animBg="1"/>
      <p:bldP spid="39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10192"/>
            <a:ext cx="8229600" cy="10328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and Temporal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Variability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503536"/>
            <a:ext cx="9144000" cy="17542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First, we quantify the variability seen in the DISCOVER-AQ P-3B trace gas data and compare with our WRF/</a:t>
            </a:r>
            <a:r>
              <a:rPr lang="en-US" sz="2400" dirty="0" err="1" smtClean="0"/>
              <a:t>Chem</a:t>
            </a:r>
            <a:r>
              <a:rPr lang="en-US" sz="2400" dirty="0" smtClean="0"/>
              <a:t> simulation</a:t>
            </a:r>
          </a:p>
          <a:p>
            <a:r>
              <a:rPr lang="en-US" sz="2400" dirty="0" smtClean="0"/>
              <a:t>Does WRF/</a:t>
            </a:r>
            <a:r>
              <a:rPr lang="en-US" sz="2400" dirty="0" err="1" smtClean="0"/>
              <a:t>Chem</a:t>
            </a:r>
            <a:r>
              <a:rPr lang="en-US" sz="2400" dirty="0" smtClean="0"/>
              <a:t> do a reasonable job reproducing the variability seen during the DISCOVER-AQ campaign?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261408"/>
            <a:ext cx="8153400" cy="1938992"/>
          </a:xfrm>
          <a:prstGeom prst="rect">
            <a:avLst/>
          </a:prstGeom>
          <a:ln w="57150"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We want to use regional chemical model output to help us </a:t>
            </a:r>
            <a:r>
              <a:rPr lang="en-US" sz="2400" b="1" i="1" dirty="0" smtClean="0">
                <a:solidFill>
                  <a:prstClr val="black"/>
                </a:solidFill>
              </a:rPr>
              <a:t>quantify the variability that a geostationary instrument (e.g.  TEMPO) would observe. </a:t>
            </a:r>
          </a:p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Is the resolvable variability sufficient to answer the relevant science questions for the proposed geostationary instruments?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28" y="57984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  <a:sym typeface="Symbol"/>
              </a:rPr>
              <a:t>Where &lt; &gt; denotes the average of data pairs separated by distance (or time) </a:t>
            </a:r>
            <a:r>
              <a:rPr lang="en-US" sz="2400" i="1" dirty="0" smtClean="0">
                <a:solidFill>
                  <a:prstClr val="black"/>
                </a:solidFill>
                <a:cs typeface="Times New Roman" pitchFamily="18" charset="0"/>
                <a:sym typeface="Symbol"/>
              </a:rPr>
              <a:t>y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  <a:sym typeface="Symbol"/>
              </a:rPr>
              <a:t>, Z is the variable of interest at a given location </a:t>
            </a:r>
            <a:r>
              <a:rPr lang="en-US" sz="2400" i="1" dirty="0" smtClean="0">
                <a:solidFill>
                  <a:prstClr val="black"/>
                </a:solidFill>
                <a:cs typeface="Times New Roman" pitchFamily="18" charset="0"/>
                <a:sym typeface="Symbol"/>
              </a:rPr>
              <a:t>x.</a:t>
            </a:r>
            <a:endParaRPr lang="en-US" sz="2400" dirty="0" smtClean="0">
              <a:solidFill>
                <a:prstClr val="black"/>
              </a:solidFill>
              <a:cs typeface="Times New Roman" pitchFamily="18" charset="0"/>
              <a:sym typeface="Symbo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430" y="5130225"/>
            <a:ext cx="51988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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(Z,</a:t>
            </a:r>
            <a:r>
              <a:rPr lang="el-GR" sz="3200" b="1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y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 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&lt;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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Z(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+</a:t>
            </a:r>
            <a:r>
              <a:rPr lang="el-GR" sz="3200" b="1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3200" b="1" i="1" dirty="0" smtClean="0">
                <a:solidFill>
                  <a:prstClr val="black"/>
                </a:solidFill>
                <a:latin typeface="Times New Roman"/>
                <a:cs typeface="Times New Roman"/>
                <a:sym typeface="Symbol"/>
              </a:rPr>
              <a:t>y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 - Z(</a:t>
            </a:r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Symbol"/>
              </a:rPr>
              <a:t>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1" y="152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prstClr val="black"/>
                </a:solidFill>
              </a:rPr>
              <a:t>Follette-Cook et al.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- manuscript in preparation for Atmos. Environ.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768" r="49456" b="49866"/>
          <a:stretch/>
        </p:blipFill>
        <p:spPr>
          <a:xfrm>
            <a:off x="4674622" y="1447801"/>
            <a:ext cx="4393178" cy="281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P-3B</a:t>
            </a:r>
            <a:r>
              <a:rPr lang="en-US" dirty="0" smtClean="0"/>
              <a:t> vs. </a:t>
            </a:r>
            <a:r>
              <a:rPr lang="en-US" b="1" dirty="0" smtClean="0"/>
              <a:t>WRF/</a:t>
            </a:r>
            <a:r>
              <a:rPr lang="en-US" b="1" dirty="0" err="1" smtClean="0"/>
              <a:t>Chem</a:t>
            </a:r>
            <a:r>
              <a:rPr lang="en-US" dirty="0"/>
              <a:t> </a:t>
            </a:r>
            <a:r>
              <a:rPr lang="en-US" dirty="0" smtClean="0"/>
              <a:t>differences - Ozone</a:t>
            </a:r>
            <a:br>
              <a:rPr lang="en-US" dirty="0" smtClean="0"/>
            </a:br>
            <a:endParaRPr lang="en-US" sz="3100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" y="909935"/>
            <a:ext cx="7491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WRF/</a:t>
            </a:r>
            <a:r>
              <a:rPr lang="en-US" sz="2400" dirty="0" err="1" smtClean="0">
                <a:solidFill>
                  <a:prstClr val="black"/>
                </a:solidFill>
              </a:rPr>
              <a:t>Chem</a:t>
            </a:r>
            <a:r>
              <a:rPr lang="en-US" sz="2400" dirty="0" smtClean="0">
                <a:solidFill>
                  <a:prstClr val="black"/>
                </a:solidFill>
              </a:rPr>
              <a:t> output was sampled along the P-3B flight track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" y="4419600"/>
            <a:ext cx="8686800" cy="1938992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prstClr val="black"/>
                </a:solidFill>
              </a:rPr>
              <a:t>The WRF/</a:t>
            </a:r>
            <a:r>
              <a:rPr lang="en-US" sz="3000" dirty="0" err="1" smtClean="0">
                <a:solidFill>
                  <a:prstClr val="black"/>
                </a:solidFill>
              </a:rPr>
              <a:t>Chem</a:t>
            </a:r>
            <a:r>
              <a:rPr lang="en-US" sz="3000" dirty="0" smtClean="0">
                <a:solidFill>
                  <a:prstClr val="black"/>
                </a:solidFill>
              </a:rPr>
              <a:t> and P-3B variability compare reasonably well (within ~5 ppbv).  Now let’s look at variability within WRF/</a:t>
            </a:r>
            <a:r>
              <a:rPr lang="en-US" sz="3000" dirty="0" err="1" smtClean="0">
                <a:solidFill>
                  <a:prstClr val="black"/>
                </a:solidFill>
              </a:rPr>
              <a:t>Chem</a:t>
            </a:r>
            <a:r>
              <a:rPr lang="en-US" sz="3000" dirty="0" smtClean="0">
                <a:solidFill>
                  <a:prstClr val="black"/>
                </a:solidFill>
              </a:rPr>
              <a:t> as it relates to a satellite like TEMPO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371600"/>
            <a:ext cx="9131786" cy="2895600"/>
            <a:chOff x="0" y="1676400"/>
            <a:chExt cx="9131786" cy="2895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52600"/>
              <a:ext cx="4567428" cy="2819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5749" y="1752600"/>
              <a:ext cx="29866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</a:rPr>
                <a:t>Difference percentiles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67427" y="1676400"/>
              <a:ext cx="45643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 smtClean="0">
                  <a:solidFill>
                    <a:prstClr val="black"/>
                  </a:solidFill>
                </a:rPr>
                <a:t>P-3B – WRF/</a:t>
              </a:r>
              <a:r>
                <a:rPr lang="en-US" sz="2400" b="1" dirty="0" err="1" smtClean="0">
                  <a:solidFill>
                    <a:prstClr val="black"/>
                  </a:solidFill>
                </a:rPr>
                <a:t>Chem</a:t>
              </a:r>
              <a:r>
                <a:rPr lang="en-US" sz="2400" b="1" dirty="0">
                  <a:solidFill>
                    <a:prstClr val="black"/>
                  </a:solidFill>
                </a:rPr>
                <a:t> </a:t>
              </a:r>
              <a:r>
                <a:rPr lang="en-US" sz="2400" b="1" dirty="0" smtClean="0">
                  <a:solidFill>
                    <a:prstClr val="black"/>
                  </a:solidFill>
                </a:rPr>
                <a:t>for each percentile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97995" y="6400800"/>
            <a:ext cx="717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(Additional comparisons for NO2, CO, HCHO, Isoprene, and NO not shown)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657600"/>
            <a:ext cx="8763000" cy="3048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How much does each species vary spatially and temporally throughout the campaign? (i.e. one month)</a:t>
            </a:r>
          </a:p>
          <a:p>
            <a:endParaRPr lang="en-US" sz="1200" dirty="0" smtClean="0"/>
          </a:p>
          <a:p>
            <a:r>
              <a:rPr lang="en-US" sz="2800" dirty="0" smtClean="0"/>
              <a:t>How much of that variability would a TEMPO-like instrument see?</a:t>
            </a:r>
          </a:p>
          <a:p>
            <a:endParaRPr lang="en-US" sz="1200" dirty="0" smtClean="0"/>
          </a:p>
          <a:p>
            <a:r>
              <a:rPr lang="en-US" sz="2800" dirty="0"/>
              <a:t>Is the resolvable variability sufficient answer </a:t>
            </a:r>
            <a:r>
              <a:rPr lang="en-US" sz="2800" dirty="0" smtClean="0"/>
              <a:t>the relevant science questions?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17944"/>
            <a:ext cx="8001000" cy="3108543"/>
          </a:xfrm>
          <a:prstGeom prst="rect">
            <a:avLst/>
          </a:prstGeom>
          <a:ln w="57150"/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prstClr val="black"/>
                </a:solidFill>
              </a:rPr>
              <a:t>TEMPO science questions </a:t>
            </a:r>
          </a:p>
          <a:p>
            <a:pPr algn="ctr"/>
            <a:r>
              <a:rPr lang="en-US" sz="2800" b="1" i="1" dirty="0" smtClean="0">
                <a:solidFill>
                  <a:prstClr val="black"/>
                </a:solidFill>
              </a:rPr>
              <a:t>relevant to this work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smtClean="0">
                <a:solidFill>
                  <a:prstClr val="black"/>
                </a:solidFill>
              </a:rPr>
              <a:t>What </a:t>
            </a:r>
            <a:r>
              <a:rPr lang="en-US" sz="2800" i="1" dirty="0">
                <a:solidFill>
                  <a:prstClr val="black"/>
                </a:solidFill>
              </a:rPr>
              <a:t>are the temporal and spatial variations of emissions of gases and aerosols important for AQ and climate?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i="1" dirty="0" smtClean="0">
                <a:solidFill>
                  <a:prstClr val="black"/>
                </a:solidFill>
              </a:rPr>
              <a:t>How </a:t>
            </a:r>
            <a:r>
              <a:rPr lang="en-US" sz="2800" i="1" dirty="0">
                <a:solidFill>
                  <a:prstClr val="black"/>
                </a:solidFill>
              </a:rPr>
              <a:t>can observations from space improve AQ forecasts and assessments for societal benefit</a:t>
            </a:r>
            <a:r>
              <a:rPr lang="en-US" sz="2800" i="1" dirty="0" smtClean="0">
                <a:solidFill>
                  <a:prstClr val="black"/>
                </a:solidFill>
              </a:rPr>
              <a:t>?</a:t>
            </a:r>
            <a:endParaRPr lang="en-US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" y="1752600"/>
            <a:ext cx="3499620" cy="411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5648"/>
            <a:ext cx="3499620" cy="4117200"/>
          </a:xfrm>
          <a:prstGeom prst="rect">
            <a:avLst/>
          </a:prstGeom>
        </p:spPr>
      </p:pic>
      <p:sp>
        <p:nvSpPr>
          <p:cNvPr id="2" name="Title 3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prstClr val="black"/>
                </a:solidFill>
              </a:rPr>
              <a:t>Geographic </a:t>
            </a:r>
            <a:r>
              <a:rPr lang="en-US" sz="3600" b="1" dirty="0">
                <a:solidFill>
                  <a:prstClr val="black"/>
                </a:solidFill>
              </a:rPr>
              <a:t>coverage of differences that fall above the PRs at several distances</a:t>
            </a:r>
            <a:r>
              <a:rPr lang="en-US" sz="3600" b="1" dirty="0" smtClean="0">
                <a:solidFill>
                  <a:prstClr val="black"/>
                </a:solidFill>
              </a:rPr>
              <a:t> </a:t>
            </a:r>
            <a:endParaRPr lang="en-US" sz="3600" b="1" baseline="-25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690" y="1381798"/>
            <a:ext cx="268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O</a:t>
            </a:r>
            <a:r>
              <a:rPr lang="en-US" b="1" baseline="-25000" dirty="0" smtClean="0">
                <a:solidFill>
                  <a:prstClr val="black"/>
                </a:solidFill>
              </a:rPr>
              <a:t>3 </a:t>
            </a:r>
            <a:r>
              <a:rPr lang="en-US" b="1" dirty="0" smtClean="0">
                <a:solidFill>
                  <a:prstClr val="black"/>
                </a:solidFill>
              </a:rPr>
              <a:t>- Tropospheric column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8690" y="1383268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O</a:t>
            </a:r>
            <a:r>
              <a:rPr lang="en-US" b="1" baseline="-25000" dirty="0" smtClean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 - 0 – 2 km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3991" y="6396335"/>
            <a:ext cx="301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7/29/2011    2 pm EDT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897" y="304800"/>
            <a:ext cx="4267200" cy="1938992"/>
          </a:xfrm>
          <a:prstGeom prst="rect">
            <a:avLst/>
          </a:prstGeom>
          <a:solidFill>
            <a:schemeClr val="lt1">
              <a:alpha val="85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Trop Column ozone has a relatively shallow field (42-54 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Features appear when considering 36+km distances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33900" y="309064"/>
            <a:ext cx="4267200" cy="1938992"/>
          </a:xfrm>
          <a:prstGeom prst="rect">
            <a:avLst/>
          </a:prstGeom>
          <a:solidFill>
            <a:schemeClr val="lt1">
              <a:alpha val="85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R</a:t>
            </a:r>
            <a:r>
              <a:rPr lang="en-US" sz="2400" dirty="0" smtClean="0">
                <a:solidFill>
                  <a:prstClr val="black"/>
                </a:solidFill>
              </a:rPr>
              <a:t>ange </a:t>
            </a:r>
            <a:r>
              <a:rPr lang="en-US" sz="2400" dirty="0">
                <a:solidFill>
                  <a:prstClr val="black"/>
                </a:solidFill>
              </a:rPr>
              <a:t>of values is similar to tropospheric column </a:t>
            </a:r>
            <a:r>
              <a:rPr lang="en-US" sz="2400" dirty="0" smtClean="0">
                <a:solidFill>
                  <a:prstClr val="black"/>
                </a:solidFill>
              </a:rPr>
              <a:t>O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(~</a:t>
            </a:r>
            <a:r>
              <a:rPr lang="en-US" sz="2400" dirty="0">
                <a:solidFill>
                  <a:prstClr val="black"/>
                </a:solidFill>
              </a:rPr>
              <a:t>10-22 </a:t>
            </a:r>
            <a:r>
              <a:rPr lang="en-US" sz="2400" dirty="0" smtClean="0">
                <a:solidFill>
                  <a:prstClr val="black"/>
                </a:solidFill>
              </a:rPr>
              <a:t>DU), </a:t>
            </a:r>
            <a:r>
              <a:rPr lang="en-US" sz="2400" dirty="0">
                <a:solidFill>
                  <a:prstClr val="black"/>
                </a:solidFill>
              </a:rPr>
              <a:t>but the PR </a:t>
            </a:r>
            <a:r>
              <a:rPr lang="en-US" sz="2400" dirty="0" smtClean="0">
                <a:solidFill>
                  <a:prstClr val="black"/>
                </a:solidFill>
              </a:rPr>
              <a:t>is 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he </a:t>
            </a:r>
            <a:r>
              <a:rPr lang="en-US" sz="2400" dirty="0">
                <a:solidFill>
                  <a:prstClr val="black"/>
                </a:solidFill>
              </a:rPr>
              <a:t>entire field is almost visible </a:t>
            </a:r>
            <a:r>
              <a:rPr lang="en-US" sz="2400" dirty="0" smtClean="0">
                <a:solidFill>
                  <a:prstClr val="black"/>
                </a:solidFill>
              </a:rPr>
              <a:t>at </a:t>
            </a:r>
            <a:r>
              <a:rPr lang="en-US" sz="2400" dirty="0">
                <a:solidFill>
                  <a:prstClr val="black"/>
                </a:solidFill>
              </a:rPr>
              <a:t>distances </a:t>
            </a:r>
            <a:r>
              <a:rPr lang="en-US" sz="2400" dirty="0" smtClean="0">
                <a:solidFill>
                  <a:prstClr val="black"/>
                </a:solidFill>
              </a:rPr>
              <a:t>over 20 km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690" y="5858860"/>
            <a:ext cx="316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Precision requirement = 6.3 DU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8690" y="5870028"/>
            <a:ext cx="316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Precision requirement </a:t>
            </a:r>
            <a:r>
              <a:rPr lang="en-US" b="1" dirty="0" smtClean="0">
                <a:solidFill>
                  <a:prstClr val="black"/>
                </a:solidFill>
              </a:rPr>
              <a:t>= 1.7 DU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2480441"/>
            <a:ext cx="7239000" cy="304698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These results indicate </a:t>
            </a:r>
            <a:r>
              <a:rPr lang="en-US" sz="3200" dirty="0" smtClean="0">
                <a:solidFill>
                  <a:prstClr val="black"/>
                </a:solidFill>
              </a:rPr>
              <a:t>that the </a:t>
            </a:r>
            <a:r>
              <a:rPr lang="en-US" sz="3200" dirty="0">
                <a:solidFill>
                  <a:prstClr val="black"/>
                </a:solidFill>
              </a:rPr>
              <a:t>TEMPO instrument would be able to observe O</a:t>
            </a:r>
            <a:r>
              <a:rPr lang="en-US" sz="3200" baseline="-25000" dirty="0">
                <a:solidFill>
                  <a:prstClr val="black"/>
                </a:solidFill>
              </a:rPr>
              <a:t>3</a:t>
            </a:r>
            <a:r>
              <a:rPr lang="en-US" sz="3200" dirty="0">
                <a:solidFill>
                  <a:prstClr val="black"/>
                </a:solidFill>
              </a:rPr>
              <a:t> air quality events over the Mid-Atlantic area, even on days when the violations of the air quality standard are not widespread. </a:t>
            </a:r>
          </a:p>
        </p:txBody>
      </p:sp>
    </p:spTree>
    <p:extLst>
      <p:ext uri="{BB962C8B-B14F-4D97-AF65-F5344CB8AC3E}">
        <p14:creationId xmlns:p14="http://schemas.microsoft.com/office/powerpoint/2010/main" val="389510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460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Some highlights…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67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WRF/</a:t>
            </a:r>
            <a:r>
              <a:rPr lang="en-US" sz="2400" dirty="0" err="1" smtClean="0"/>
              <a:t>Chem</a:t>
            </a:r>
            <a:r>
              <a:rPr lang="en-US" sz="2400" dirty="0" smtClean="0"/>
              <a:t> reproduces the variability observed during the July 2011 DISCOVER-AQ campaign reasonably well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TEMPO instrument should be able to observe Mid-Atlantic air quality events, especially in the 0-2 km altitude region </a:t>
            </a:r>
          </a:p>
          <a:p>
            <a:r>
              <a:rPr lang="en-US" sz="2400" dirty="0"/>
              <a:t>For </a:t>
            </a:r>
            <a:r>
              <a:rPr lang="en-US" sz="2400" dirty="0" smtClean="0"/>
              <a:t>trop. column NO</a:t>
            </a:r>
            <a:r>
              <a:rPr lang="en-US" sz="2400" baseline="-25000" dirty="0" smtClean="0"/>
              <a:t>2</a:t>
            </a:r>
            <a:r>
              <a:rPr lang="en-US" sz="2400" dirty="0"/>
              <a:t>, </a:t>
            </a:r>
            <a:r>
              <a:rPr lang="en-US" sz="2400" dirty="0" smtClean="0"/>
              <a:t>TEMPO should </a:t>
            </a:r>
            <a:r>
              <a:rPr lang="en-US" sz="2400" dirty="0"/>
              <a:t>be able to observe not only the large urban plumes at times of peak production, but also the weaker gradients between rush hours. </a:t>
            </a:r>
            <a:endParaRPr lang="en-US" sz="2400" dirty="0" smtClean="0"/>
          </a:p>
          <a:p>
            <a:r>
              <a:rPr lang="en-US" sz="2400" dirty="0" smtClean="0"/>
              <a:t>More </a:t>
            </a:r>
            <a:r>
              <a:rPr lang="en-US" sz="2400" dirty="0"/>
              <a:t>variability in HCHO </a:t>
            </a:r>
            <a:r>
              <a:rPr lang="en-US" sz="2400" dirty="0" smtClean="0"/>
              <a:t>seen </a:t>
            </a:r>
            <a:r>
              <a:rPr lang="en-US" sz="2400" dirty="0"/>
              <a:t>at longer distances, i.e. greater than 20 </a:t>
            </a:r>
            <a:r>
              <a:rPr lang="en-US" sz="2400" dirty="0" smtClean="0"/>
              <a:t>km. Despite </a:t>
            </a:r>
            <a:r>
              <a:rPr lang="en-US" sz="2400" dirty="0"/>
              <a:t>its short lifetime, </a:t>
            </a:r>
            <a:r>
              <a:rPr lang="en-US" sz="2400" dirty="0" smtClean="0"/>
              <a:t>trop. </a:t>
            </a:r>
            <a:r>
              <a:rPr lang="en-US" sz="2400" dirty="0"/>
              <a:t>column HCHO </a:t>
            </a:r>
            <a:r>
              <a:rPr lang="en-US" sz="2400" dirty="0" smtClean="0"/>
              <a:t>is a </a:t>
            </a:r>
            <a:r>
              <a:rPr lang="en-US" sz="2400" dirty="0"/>
              <a:t>regional-scale </a:t>
            </a:r>
            <a:r>
              <a:rPr lang="en-US" sz="2400" dirty="0" smtClean="0"/>
              <a:t>pollutant with both biogenic </a:t>
            </a:r>
            <a:r>
              <a:rPr lang="en-US" sz="2400" dirty="0"/>
              <a:t>(e.g. isoprene) and anthropogenic sources (e.g. traffic and industrial emissions). </a:t>
            </a:r>
          </a:p>
          <a:p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5260538"/>
            <a:ext cx="8534400" cy="1292662"/>
          </a:xfrm>
          <a:prstGeom prst="rect">
            <a:avLst/>
          </a:prstGeom>
          <a:ln w="57150"/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</a:rPr>
              <a:t>Overall, the results indicate that the PRs developed </a:t>
            </a:r>
            <a:r>
              <a:rPr lang="en-US" sz="2600" b="1" dirty="0" smtClean="0">
                <a:solidFill>
                  <a:prstClr val="black"/>
                </a:solidFill>
              </a:rPr>
              <a:t>for TEMPO are </a:t>
            </a:r>
            <a:r>
              <a:rPr lang="en-US" sz="2600" b="1" dirty="0">
                <a:solidFill>
                  <a:prstClr val="black"/>
                </a:solidFill>
              </a:rPr>
              <a:t>sufficient for answering the air-quality relevant science questions they are tasked to address</a:t>
            </a:r>
            <a:r>
              <a:rPr lang="en-US" sz="2600" b="1" dirty="0" smtClean="0">
                <a:solidFill>
                  <a:prstClr val="black"/>
                </a:solidFill>
              </a:rPr>
              <a:t>.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1" y="1524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prstClr val="black"/>
                </a:solidFill>
              </a:rPr>
              <a:t>Follette-Cook et al. 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</a:rPr>
              <a:t>- manuscript in preparation for Atmos. Environ.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1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1" y="122869"/>
            <a:ext cx="91440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000000"/>
                </a:solidFill>
              </a:rPr>
              <a:t>Evaluating NO</a:t>
            </a:r>
            <a:r>
              <a:rPr lang="en-US" sz="2600" baseline="-25000" dirty="0" smtClean="0">
                <a:solidFill>
                  <a:srgbClr val="000000"/>
                </a:solidFill>
              </a:rPr>
              <a:t>2</a:t>
            </a:r>
            <a:r>
              <a:rPr lang="en-US" sz="2600" dirty="0" smtClean="0">
                <a:solidFill>
                  <a:srgbClr val="000000"/>
                </a:solidFill>
              </a:rPr>
              <a:t> Variability from ACAM Column Measurements to Assess Urban Scale Variability      </a:t>
            </a:r>
            <a:r>
              <a:rPr lang="en-US" sz="2000" dirty="0" smtClean="0">
                <a:solidFill>
                  <a:srgbClr val="000000"/>
                </a:solidFill>
              </a:rPr>
              <a:t>Morgan Silverman SSAI/LaRC   Poster 3094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2712" y="5858641"/>
            <a:ext cx="88000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NO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hot spots associated with major point and mobile sources (I-95/I-695 corridor and Baltimore Harbor shipping and industrial area)</a:t>
            </a:r>
          </a:p>
          <a:p>
            <a:pPr marL="342900" indent="-342900" defTabSz="45720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Derived NO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surface </a:t>
            </a:r>
            <a:r>
              <a:rPr lang="en-US" dirty="0">
                <a:solidFill>
                  <a:prstClr val="black"/>
                </a:solidFill>
              </a:rPr>
              <a:t>mixing ratio </a:t>
            </a:r>
            <a:r>
              <a:rPr lang="en-US" dirty="0" smtClean="0">
                <a:solidFill>
                  <a:prstClr val="black"/>
                </a:solidFill>
              </a:rPr>
              <a:t>resembles similar VCD spatial variability.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3279" y="1056289"/>
            <a:ext cx="7511451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defTabSz="457200"/>
            <a:r>
              <a:rPr lang="en-US" b="1" i="1" dirty="0" smtClean="0">
                <a:solidFill>
                  <a:prstClr val="black"/>
                </a:solidFill>
                <a:cs typeface="Arial"/>
              </a:rPr>
              <a:t>Goal</a:t>
            </a:r>
            <a:r>
              <a:rPr lang="en-US" i="1" dirty="0" smtClean="0">
                <a:solidFill>
                  <a:prstClr val="black"/>
                </a:solidFill>
                <a:cs typeface="Arial"/>
              </a:rPr>
              <a:t>: Asses whether ACAM NO</a:t>
            </a:r>
            <a:r>
              <a:rPr lang="en-US" i="1" baseline="-25000" dirty="0" smtClean="0">
                <a:solidFill>
                  <a:prstClr val="black"/>
                </a:solidFill>
                <a:cs typeface="Arial"/>
              </a:rPr>
              <a:t>2</a:t>
            </a:r>
            <a:r>
              <a:rPr lang="en-US" i="1" dirty="0" smtClean="0">
                <a:solidFill>
                  <a:prstClr val="black"/>
                </a:solidFill>
                <a:cs typeface="Arial"/>
              </a:rPr>
              <a:t> vertical column density (VCD) measurements can represent surface NO</a:t>
            </a:r>
            <a:r>
              <a:rPr lang="en-US" i="1" baseline="-25000" dirty="0" smtClean="0">
                <a:solidFill>
                  <a:prstClr val="black"/>
                </a:solidFill>
                <a:cs typeface="Arial"/>
              </a:rPr>
              <a:t>2</a:t>
            </a:r>
            <a:r>
              <a:rPr lang="en-US" i="1" dirty="0" smtClean="0">
                <a:solidFill>
                  <a:prstClr val="black"/>
                </a:solidFill>
                <a:cs typeface="Arial"/>
              </a:rPr>
              <a:t> variability.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6550" y="2498274"/>
            <a:ext cx="2689911" cy="31239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srgbClr val="000000"/>
                </a:solidFill>
                <a:cs typeface="Arial"/>
              </a:rPr>
              <a:t>Method: </a:t>
            </a:r>
            <a:endParaRPr lang="en-US" sz="1600" dirty="0" smtClean="0">
              <a:solidFill>
                <a:srgbClr val="000000"/>
              </a:solidFill>
              <a:cs typeface="Arial"/>
            </a:endParaRPr>
          </a:p>
          <a:p>
            <a:pPr marL="285750" indent="-285750" defTabSz="457200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/>
              </a:rPr>
              <a:t>Assume NO</a:t>
            </a:r>
            <a:r>
              <a:rPr lang="en-US" sz="1600" baseline="-25000" dirty="0" smtClean="0">
                <a:solidFill>
                  <a:srgbClr val="000000"/>
                </a:solidFill>
                <a:cs typeface="Arial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 VCD confined to mixed layer (ML) and well mixed</a:t>
            </a:r>
          </a:p>
          <a:p>
            <a:pPr marL="285750" lvl="3" indent="-285750" defTabSz="4572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cs typeface="Arial"/>
              </a:rPr>
              <a:t>Estimate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surface NO</a:t>
            </a:r>
            <a:r>
              <a:rPr lang="en-US" sz="1600" baseline="-25000" dirty="0">
                <a:solidFill>
                  <a:srgbClr val="000000"/>
                </a:solidFill>
                <a:cs typeface="Arial"/>
              </a:rPr>
              <a:t>2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 mixing ratio by normalizing ACAM NO</a:t>
            </a:r>
            <a:r>
              <a:rPr lang="en-US" sz="1600" baseline="-25000" dirty="0">
                <a:solidFill>
                  <a:srgbClr val="000000"/>
                </a:solidFill>
                <a:cs typeface="Arial"/>
              </a:rPr>
              <a:t>2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 VCD with HSRL ML air number density. </a:t>
            </a:r>
            <a:r>
              <a:rPr lang="en-US" sz="1600" dirty="0" smtClean="0">
                <a:solidFill>
                  <a:srgbClr val="000000"/>
                </a:solidFill>
                <a:cs typeface="Arial"/>
              </a:rPr>
              <a:t>This </a:t>
            </a:r>
            <a:r>
              <a:rPr lang="en-US" sz="1600" dirty="0">
                <a:solidFill>
                  <a:srgbClr val="000000"/>
                </a:solidFill>
                <a:cs typeface="Arial"/>
              </a:rPr>
              <a:t>constitutes the remotely-sensed estimate for ground level NO2.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5" y="2089657"/>
            <a:ext cx="3226898" cy="38253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865" y="2089657"/>
            <a:ext cx="3231930" cy="38313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7168" y="1920380"/>
            <a:ext cx="308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ACAM Vertical Column Density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63675" y="1954134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9891" y="1920380"/>
            <a:ext cx="2724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600" b="1" dirty="0" smtClean="0">
                <a:solidFill>
                  <a:prstClr val="black"/>
                </a:solidFill>
              </a:rPr>
              <a:t>Average Mixed Layer NO</a:t>
            </a:r>
            <a:r>
              <a:rPr lang="en-US" sz="1600" b="1" baseline="-25000" dirty="0" smtClean="0">
                <a:solidFill>
                  <a:prstClr val="black"/>
                </a:solidFill>
              </a:rPr>
              <a:t>2</a:t>
            </a:r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3280" y="1056289"/>
            <a:ext cx="73131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1624</Words>
  <Application>Microsoft Office PowerPoint</Application>
  <PresentationFormat>On-screen Show (4:3)</PresentationFormat>
  <Paragraphs>172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1_Office Theme</vt:lpstr>
      <vt:lpstr>15_Office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Spatial and Temporal Variability</vt:lpstr>
      <vt:lpstr>P-3B vs. WRF/Chem differences - Ozone </vt:lpstr>
      <vt:lpstr>PowerPoint Presentation</vt:lpstr>
      <vt:lpstr>PowerPoint Presentation</vt:lpstr>
      <vt:lpstr>Some highlights…</vt:lpstr>
      <vt:lpstr>PowerPoint Presentation</vt:lpstr>
      <vt:lpstr>PowerPoint Presentation</vt:lpstr>
      <vt:lpstr>Sharp ozone gradient near bay breeze front – DISCOVER-AQ Maryland</vt:lpstr>
      <vt:lpstr>Sharp ozone gradient near bay breeze front – DISCOVER-AQ Maryland</vt:lpstr>
      <vt:lpstr>Sharp ozone gradient near bay breeze front – DISCOVER-AQ Houston</vt:lpstr>
      <vt:lpstr>PowerPoint Presentation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pickering</dc:creator>
  <cp:lastModifiedBy>k pickering</cp:lastModifiedBy>
  <cp:revision>21</cp:revision>
  <dcterms:created xsi:type="dcterms:W3CDTF">2014-12-13T01:39:09Z</dcterms:created>
  <dcterms:modified xsi:type="dcterms:W3CDTF">2015-02-19T15:57:19Z</dcterms:modified>
</cp:coreProperties>
</file>