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71" r:id="rId5"/>
    <p:sldId id="272" r:id="rId6"/>
    <p:sldId id="265" r:id="rId7"/>
    <p:sldId id="260" r:id="rId8"/>
    <p:sldId id="267" r:id="rId9"/>
    <p:sldId id="268" r:id="rId10"/>
    <p:sldId id="266" r:id="rId11"/>
    <p:sldId id="261" r:id="rId12"/>
    <p:sldId id="262" r:id="rId13"/>
    <p:sldId id="263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1FB854-E1A4-F422-F1AD-53AC521B0870}" name="Shook, Michael A. (LARC-E303)" initials="MAS" userId="Shook, Michael A. (LARC-E303)" providerId="None"/>
  <p188:author id="{92A5D866-285D-1961-9BFB-B100967782DF}" name="Buzanowicz, Megan E. (LARC-E301)[RSES]" initials="B(" userId="S::mbuzanow@ndc.nasa.gov::59c027e8-c911-4a4f-91a7-3a160f26dcb5" providerId="AD"/>
  <p188:author id="{73FC8CD1-CC0A-8DEF-1859-D48882203BEB}" name="Chen, Gao (LARC-E303)" initials="GC" userId="S::gchen1@ndc.nasa.gov::33929d53-0897-4f30-a0a9-161a5ccca9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58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4FB71-72DD-444C-B8B8-CA1AD756970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001FD-5447-4C8C-82FB-26CF8C757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6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3300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14393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8543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35667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1454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56811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75608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3487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6137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17367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79246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335AF4FF-D8CE-85CC-BC50-5080EC828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>
            <a:extLst>
              <a:ext uri="{FF2B5EF4-FFF2-40B4-BE49-F238E27FC236}">
                <a16:creationId xmlns:a16="http://schemas.microsoft.com/office/drawing/2014/main" id="{CF86096A-DF1A-0027-088C-1EE683D8C8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>
            <a:extLst>
              <a:ext uri="{FF2B5EF4-FFF2-40B4-BE49-F238E27FC236}">
                <a16:creationId xmlns:a16="http://schemas.microsoft.com/office/drawing/2014/main" id="{626F4DD7-7FE6-FB98-C017-BD7C5BC994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575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2" y="1"/>
            <a:ext cx="12187765" cy="777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5" name="Google Shape;95;p14" descr="Logo&#10;&#10;AI-generated content may be incorrect.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31297" y="-75510"/>
            <a:ext cx="906915" cy="94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201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 rot="5400000">
            <a:off x="7224713" y="1767950"/>
            <a:ext cx="6448425" cy="2817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3"/>
          <p:cNvSpPr txBox="1">
            <a:spLocks noGrp="1"/>
          </p:cNvSpPr>
          <p:nvPr>
            <p:ph type="body" idx="1"/>
          </p:nvPr>
        </p:nvSpPr>
        <p:spPr>
          <a:xfrm rot="5400000">
            <a:off x="1487494" y="-948792"/>
            <a:ext cx="6448425" cy="825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38" name="Google Shape;138;p23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491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290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914400" y="-47621"/>
            <a:ext cx="1036320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460375" y="1196363"/>
            <a:ext cx="11271249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0" name="Google Shape;100;p15" descr="Logo&#10;&#10;AI-generated content may be incorrect.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31297" y="-75510"/>
            <a:ext cx="906915" cy="94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671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963084" y="2906721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5" name="Google Shape;105;p16" descr="Logo&#10;&#10;AI-generated content may be incorrect.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31297" y="-75510"/>
            <a:ext cx="906915" cy="94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26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914400" y="-47621"/>
            <a:ext cx="1036320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body" idx="1"/>
          </p:nvPr>
        </p:nvSpPr>
        <p:spPr>
          <a:xfrm>
            <a:off x="586329" y="1143000"/>
            <a:ext cx="5532967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Helvetica Neue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2"/>
          </p:nvPr>
        </p:nvSpPr>
        <p:spPr>
          <a:xfrm>
            <a:off x="6322484" y="1143000"/>
            <a:ext cx="5535083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Helvetica Neue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»"/>
              <a:defRPr sz="1800"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505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609602" y="1535116"/>
            <a:ext cx="5386917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609602" y="2174876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3"/>
          </p:nvPr>
        </p:nvSpPr>
        <p:spPr>
          <a:xfrm>
            <a:off x="6193384" y="1535116"/>
            <a:ext cx="5389033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4"/>
          </p:nvPr>
        </p:nvSpPr>
        <p:spPr>
          <a:xfrm>
            <a:off x="6193384" y="2174876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»"/>
              <a:defRPr sz="1600"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058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914400" y="-47621"/>
            <a:ext cx="1036320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060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609617" y="273052"/>
            <a:ext cx="4011084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1"/>
          </p:nvPr>
        </p:nvSpPr>
        <p:spPr>
          <a:xfrm>
            <a:off x="4766733" y="27306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Helvetica Neue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Helvetica Neue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»"/>
              <a:defRPr sz="2000"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2"/>
          </p:nvPr>
        </p:nvSpPr>
        <p:spPr>
          <a:xfrm>
            <a:off x="609617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Helvetica Neue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062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Google Shape;129;p21"/>
          <p:cNvSpPr txBox="1">
            <a:spLocks noGrp="1"/>
          </p:cNvSpPr>
          <p:nvPr>
            <p:ph type="body" idx="1"/>
          </p:nvPr>
        </p:nvSpPr>
        <p:spPr>
          <a:xfrm>
            <a:off x="2389717" y="5367341"/>
            <a:ext cx="73152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Helvetica Neue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Helvetica Neue"/>
              <a:buNone/>
              <a:defRPr sz="1000"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277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>
            <a:spLocks noGrp="1"/>
          </p:cNvSpPr>
          <p:nvPr>
            <p:ph type="title"/>
          </p:nvPr>
        </p:nvSpPr>
        <p:spPr>
          <a:xfrm>
            <a:off x="914400" y="-47621"/>
            <a:ext cx="1036320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2"/>
          <p:cNvSpPr txBox="1">
            <a:spLocks noGrp="1"/>
          </p:cNvSpPr>
          <p:nvPr>
            <p:ph type="body" idx="1"/>
          </p:nvPr>
        </p:nvSpPr>
        <p:spPr>
          <a:xfrm rot="5400000">
            <a:off x="3593049" y="-1863725"/>
            <a:ext cx="5257800" cy="1127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34" name="Google Shape;134;p22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543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914400" y="-47621"/>
            <a:ext cx="10363200" cy="88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66003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586324" y="1143000"/>
            <a:ext cx="11271249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Helvetica Neue"/>
              <a:buChar char="•"/>
              <a:defRPr sz="2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Helvetica Neue"/>
              <a:buChar char="–"/>
              <a:defRPr sz="20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Helvetica Neue"/>
              <a:buChar char="•"/>
              <a:defRPr sz="18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Helvetica Neue"/>
              <a:buChar char="–"/>
              <a:defRPr sz="16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Char char="»"/>
              <a:defRPr sz="1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Char char="»"/>
              <a:defRPr sz="1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Char char="»"/>
              <a:defRPr sz="1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Char char="»"/>
              <a:defRPr sz="1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Helvetica Neue"/>
              <a:buChar char="»"/>
              <a:defRPr sz="1400" b="0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00006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13"/>
          <p:cNvSpPr/>
          <p:nvPr/>
        </p:nvSpPr>
        <p:spPr>
          <a:xfrm rot="10800000" flipH="1">
            <a:off x="10" y="782644"/>
            <a:ext cx="12198351" cy="217351"/>
          </a:xfrm>
          <a:prstGeom prst="rect">
            <a:avLst/>
          </a:prstGeom>
          <a:solidFill>
            <a:srgbClr val="74A6E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1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06826" y="758344"/>
            <a:ext cx="745699" cy="2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INSPYRE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31987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1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1" y="1158300"/>
            <a:ext cx="11612605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INSPYRE Data Repository and Requirements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Michael Shook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NASA Langley Research Center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3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10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OSDMP Summary – FAIR Principles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95464" y="1158300"/>
            <a:ext cx="11612605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indable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Datasets on ESDIS Archive have DOIs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Standards for collection and variable-level metadata (GCMD keywords, ACVSNC standard names)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ccessible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Publicly available via ESDIS Archive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Merge tool for in-situ data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484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11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7925" y="-166807"/>
            <a:ext cx="12187765" cy="777876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OSDMP Summary – FAIR Principles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95464" y="1158300"/>
            <a:ext cx="1161260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nteroperable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File format requirements, scanners for ICARTT and </a:t>
            </a:r>
            <a:r>
              <a:rPr lang="en-US" sz="24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netCDF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/HDF files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 reporting requirements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 synchronization and reporting</a:t>
            </a:r>
            <a:endParaRPr lang="en-US" sz="2000" b="1" dirty="0">
              <a:solidFill>
                <a:srgbClr val="0000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STP, </a:t>
            </a:r>
            <a:r>
              <a:rPr lang="en-US" sz="20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dN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</a:t>
            </a:r>
            <a:r>
              <a:rPr lang="en-US" sz="20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dlogDp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for aerosol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Dry molar fractions or ambient volumetric mixing ratio for gases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Standard variable name metadata and unit notation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e)usable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Readme files, ATBDs, other documentation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Include sufficient metadata, e.g.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long_name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units</a:t>
            </a:r>
          </a:p>
        </p:txBody>
      </p:sp>
    </p:spTree>
    <p:extLst>
      <p:ext uri="{BB962C8B-B14F-4D97-AF65-F5344CB8AC3E}">
        <p14:creationId xmlns:p14="http://schemas.microsoft.com/office/powerpoint/2010/main" val="607397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12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Points of Contact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1" y="1158300"/>
            <a:ext cx="11612605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INSPYRE Field Data Repository (www-air.larc.nasa.gov)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Michael Shook (michael.shook@nasa.gov, 757-864-5793)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Gao Chen (gao.chen@nasa.gov, 757-864-2290)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Morgan Silverman (morgan.l.silverman@nasa.gov, standard variable names)</a:t>
            </a:r>
          </a:p>
          <a:p>
            <a:pPr fontAlgn="base">
              <a:spcAft>
                <a:spcPts val="1200"/>
              </a:spcAft>
              <a:defRPr/>
            </a:pP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INSPYRE ESDIS Archive/</a:t>
            </a:r>
            <a:r>
              <a:rPr lang="en-US" sz="2400" b="1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SoAR</a:t>
            </a: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Team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Geoffrey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Stano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(gts0007@uah.edu)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Stephanie Wingo (stephanie.m.wingo@nasa.gov)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Team (soar@lists.nasa.gov)</a:t>
            </a:r>
          </a:p>
        </p:txBody>
      </p:sp>
    </p:spTree>
    <p:extLst>
      <p:ext uri="{BB962C8B-B14F-4D97-AF65-F5344CB8AC3E}">
        <p14:creationId xmlns:p14="http://schemas.microsoft.com/office/powerpoint/2010/main" val="141464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2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Policy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1" y="1158300"/>
            <a:ext cx="11612605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All participants are requested to accept the following responsibilities: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Submit data!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Follow data deadlines, format requirements, and best practices (described in the OSDMP)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0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Publication-quality or “final” data must be submitted to the data repository prior to any public presentation at scientific conferences (e.g., AGU, AMS) or manuscript submission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Be a responsible data user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Consult data PIs and any documentation when using data for presentations/manuscripts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Offer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coauthorship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Be a responsible data provider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Be available to answer questions about your data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Provide sufficient documentation (readme files, etc.)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Ask questions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and provide constructive feedback about data submission/best practices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2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3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Repository and Requirements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2" y="3429000"/>
            <a:ext cx="5522012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Field Data Repository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www-air.larc.nasa.gov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Data Management Team</a:t>
            </a:r>
            <a:endParaRPr lang="en-US" sz="2400" dirty="0">
              <a:solidFill>
                <a:srgbClr val="0000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Michael Shook, Gao Chen, Morgan Silverman</a:t>
            </a: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Primarily serving the science team and interfacing with ESDIS</a:t>
            </a: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Submit data here!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E57487-3AFC-E621-9ABF-B5BC49D8D6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24200" y="1090186"/>
            <a:ext cx="5943600" cy="2423160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E5E7ED-3017-7944-D0CE-731756D90208}"/>
              </a:ext>
            </a:extLst>
          </p:cNvPr>
          <p:cNvSpPr txBox="1"/>
          <p:nvPr/>
        </p:nvSpPr>
        <p:spPr>
          <a:xfrm>
            <a:off x="6306794" y="3429000"/>
            <a:ext cx="552201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ESDIS Archive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earthdata.nasa.gov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Suborbital Archive Readiness (</a:t>
            </a:r>
            <a:r>
              <a:rPr lang="en-US" sz="24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SoAR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Geoffrey </a:t>
            </a:r>
            <a:r>
              <a:rPr lang="en-US" sz="24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Stano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Stephanie Wingo</a:t>
            </a: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Permanent archive and public distribution for publication-quality data</a:t>
            </a:r>
          </a:p>
          <a:p>
            <a:pPr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Cite data here!</a:t>
            </a:r>
          </a:p>
        </p:txBody>
      </p:sp>
    </p:spTree>
    <p:extLst>
      <p:ext uri="{BB962C8B-B14F-4D97-AF65-F5344CB8AC3E}">
        <p14:creationId xmlns:p14="http://schemas.microsoft.com/office/powerpoint/2010/main" val="409109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4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Repository and Requirements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E57487-3AFC-E621-9ABF-B5BC49D8D6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24200" y="1090186"/>
            <a:ext cx="5943600" cy="24231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A503B3-CEF7-8E5E-BCAB-C49C0413E8D5}"/>
              </a:ext>
            </a:extLst>
          </p:cNvPr>
          <p:cNvSpPr txBox="1"/>
          <p:nvPr/>
        </p:nvSpPr>
        <p:spPr>
          <a:xfrm>
            <a:off x="249952" y="3513346"/>
            <a:ext cx="1169209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Two Phase Data Submission Process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1) Submit field data within 24 hours of flight or data collection to Field Data Repository (www-air)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Minimal QA/QC, used as “proof of life” and to help plan future data collection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Files will remain password protected and only accessible by the science team and approved partners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69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5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Repository and Requirements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E57487-3AFC-E621-9ABF-B5BC49D8D6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24200" y="1090186"/>
            <a:ext cx="5943600" cy="24231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A503B3-CEF7-8E5E-BCAB-C49C0413E8D5}"/>
              </a:ext>
            </a:extLst>
          </p:cNvPr>
          <p:cNvSpPr txBox="1"/>
          <p:nvPr/>
        </p:nvSpPr>
        <p:spPr>
          <a:xfrm>
            <a:off x="289697" y="3513346"/>
            <a:ext cx="1169209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Two Phase Data Submission Process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Submit publication-quality (sometimes called “final”) data within 6 months of deployment completion to Field Data Repository (www-air)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Full QA/QC, all calibrations applied, etc.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These files will be transferred</a:t>
            </a: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to the ESDIS Archive for public distribution (may take a few weeks to assemble metadata records, generate DOIs, etc.)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5961D-E845-802F-5CA7-B1912EEA9D33}"/>
              </a:ext>
            </a:extLst>
          </p:cNvPr>
          <p:cNvSpPr txBox="1"/>
          <p:nvPr/>
        </p:nvSpPr>
        <p:spPr>
          <a:xfrm>
            <a:off x="1602769" y="32158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2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6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Repository and Requirements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E57487-3AFC-E621-9ABF-B5BC49D8D6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24200" y="1090186"/>
            <a:ext cx="5943600" cy="2423160"/>
          </a:xfrm>
          <a:prstGeom prst="rect">
            <a:avLst/>
          </a:prstGeom>
          <a:noFill/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36759C-FF1D-2076-FA3F-8090622D0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008554"/>
              </p:ext>
            </p:extLst>
          </p:nvPr>
        </p:nvGraphicFramePr>
        <p:xfrm>
          <a:off x="3125258" y="3980246"/>
          <a:ext cx="5937250" cy="2253679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483995">
                  <a:extLst>
                    <a:ext uri="{9D8B030D-6E8A-4147-A177-3AD203B41FA5}">
                      <a16:colId xmlns:a16="http://schemas.microsoft.com/office/drawing/2014/main" val="1095395315"/>
                    </a:ext>
                  </a:extLst>
                </a:gridCol>
                <a:gridCol w="1483995">
                  <a:extLst>
                    <a:ext uri="{9D8B030D-6E8A-4147-A177-3AD203B41FA5}">
                      <a16:colId xmlns:a16="http://schemas.microsoft.com/office/drawing/2014/main" val="2118975229"/>
                    </a:ext>
                  </a:extLst>
                </a:gridCol>
                <a:gridCol w="1484630">
                  <a:extLst>
                    <a:ext uri="{9D8B030D-6E8A-4147-A177-3AD203B41FA5}">
                      <a16:colId xmlns:a16="http://schemas.microsoft.com/office/drawing/2014/main" val="2515798713"/>
                    </a:ext>
                  </a:extLst>
                </a:gridCol>
                <a:gridCol w="1484630">
                  <a:extLst>
                    <a:ext uri="{9D8B030D-6E8A-4147-A177-3AD203B41FA5}">
                      <a16:colId xmlns:a16="http://schemas.microsoft.com/office/drawing/2014/main" val="212967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Deployment Period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Field Data to Field Data Repository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Publication-Quality Data to Field Data Repository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Publication-Quality Data Transfer to ESDIS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44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July-September 2026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24 hours after flight or data collection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March 15, 2027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June 30, 2027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6235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July-September 2027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24 hours after flight or data collection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March 15, 2028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June 30, 2028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5499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62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7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INSPYRE Data Repository and Requirements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E57487-3AFC-E621-9ABF-B5BC49D8D64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24200" y="1090186"/>
            <a:ext cx="5943600" cy="24231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A503B3-CEF7-8E5E-BCAB-C49C0413E8D5}"/>
              </a:ext>
            </a:extLst>
          </p:cNvPr>
          <p:cNvSpPr txBox="1"/>
          <p:nvPr/>
        </p:nvSpPr>
        <p:spPr>
          <a:xfrm>
            <a:off x="289697" y="3513346"/>
            <a:ext cx="1161260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Exceptions to the nominal submission process: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NASA Facility Instruments (e.g., MASTER)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Modeling teams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Some no-cost data providers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758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8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OSDMP Summary – SPD-41a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1" y="1158300"/>
            <a:ext cx="11612605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NASA Science Mission Directorate data policy is governed by SPD-41a (Scientific Information Policy for the Science Mission Directorate)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Spirit of the law: NASA does “Open Science”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Data collection is taxpayer-funded, so the data should be available to the public</a:t>
            </a:r>
          </a:p>
          <a:p>
            <a:pPr lvl="1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No exclusive access/embargo period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000" b="1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 must be publicly available prior to publication submission or public presentation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Data should be released as Creative Commons Zero (no requirements/restrictions on use)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All peer-reviewed publications must be publicly accessible, either in open access journal or by submitting the publication to </a:t>
            </a:r>
            <a:r>
              <a:rPr kumimoji="0" lang="en-US" sz="200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PubSpace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https://sti.nasa.gov/submit-to-pubspace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Includes some software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4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BBADB5DB-04AA-2BD1-5A64-69D312DB5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>
            <a:extLst>
              <a:ext uri="{FF2B5EF4-FFF2-40B4-BE49-F238E27FC236}">
                <a16:creationId xmlns:a16="http://schemas.microsoft.com/office/drawing/2014/main" id="{3A6AD40E-980C-A5D9-B7A3-C221A0B828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550400" y="6553200"/>
            <a:ext cx="2540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/>
                <a:ea typeface="Helvetica Neue"/>
                <a:cs typeface="Helvetica Neue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9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04CCB-0A8F-376F-1C32-57B78187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OSDMP Summary – Open Software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128F2-5DE7-AECA-A049-7F8621277958}"/>
              </a:ext>
            </a:extLst>
          </p:cNvPr>
          <p:cNvSpPr txBox="1"/>
          <p:nvPr/>
        </p:nvSpPr>
        <p:spPr>
          <a:xfrm>
            <a:off x="287581" y="1158300"/>
            <a:ext cx="11612605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“Any scientifically relevant code (code that is critical for the derivation of disseminated science findings) … will be delivered to a publicly accessible repository supportive of community and developer reuse”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github.com/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nasa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(or your institutional repository),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Zenodo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</a:t>
            </a:r>
            <a:r>
              <a:rPr lang="en-US" sz="2000" dirty="0" err="1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figshare</a:t>
            </a: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supplement, etc.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Does not include software developed only for preliminary analysis, plans for future research, or communication with colleagues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Does not include software developed as part of previous work (if not enhanced for INSPYRE)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Does not require or imply ongoing support/maintenance of the code once shared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“Science software used to create the publication-quality data products will be provided to ESDIS at the end of the investigation with the final products”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Zipped with Level 0 or raw data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Preservation activity to ensure data could be reproduced if necessary at a later date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0000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Not expected to be publicly accessible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347587"/>
      </p:ext>
    </p:extLst>
  </p:cSld>
  <p:clrMapOvr>
    <a:masterClrMapping/>
  </p:clrMapOvr>
</p:sld>
</file>

<file path=ppt/theme/theme1.xml><?xml version="1.0" encoding="utf-8"?>
<a:theme xmlns:a="http://schemas.openxmlformats.org/drawingml/2006/main" name="1_MSL-CEDL-Template-CDR Ver">
  <a:themeElements>
    <a:clrScheme name="MSL-CEDL-Template-CDR V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3C251791BBBD4DA562FB9DCAD30A0D" ma:contentTypeVersion="14" ma:contentTypeDescription="Create a new document." ma:contentTypeScope="" ma:versionID="a450fbb77c0b4bb08a8aace3c2f7e91a">
  <xsd:schema xmlns:xsd="http://www.w3.org/2001/XMLSchema" xmlns:xs="http://www.w3.org/2001/XMLSchema" xmlns:p="http://schemas.microsoft.com/office/2006/metadata/properties" xmlns:ns2="7797ec6c-7d21-4392-97f6-03c669bb40ee" xmlns:ns3="d900e117-17a0-4b24-9e47-511ef1d02c43" xmlns:ns4="6e6625dd-d03c-4c1e-8a69-37743d8020e5" targetNamespace="http://schemas.microsoft.com/office/2006/metadata/properties" ma:root="true" ma:fieldsID="6c9a82935b62d34faa81693182ef1a92" ns2:_="" ns3:_="" ns4:_="">
    <xsd:import namespace="7797ec6c-7d21-4392-97f6-03c669bb40ee"/>
    <xsd:import namespace="d900e117-17a0-4b24-9e47-511ef1d02c43"/>
    <xsd:import namespace="6e6625dd-d03c-4c1e-8a69-37743d802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4:SharedWithUsers" minOccurs="0"/>
                <xsd:element ref="ns4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7ec6c-7d21-4392-97f6-03c669bb4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0e117-17a0-4b24-9e47-511ef1d02c4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5e267b0-ad3e-447a-b54c-149aff3366ff}" ma:internalName="TaxCatchAll" ma:showField="CatchAllData" ma:web="6e6625dd-d03c-4c1e-8a69-37743d802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6625dd-d03c-4c1e-8a69-37743d802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900e117-17a0-4b24-9e47-511ef1d02c43" xsi:nil="true"/>
    <lcf76f155ced4ddcb4097134ff3c332f xmlns="7797ec6c-7d21-4392-97f6-03c669bb40e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E5E78D-7F3A-4A4C-BF88-9A2B14EC0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97ec6c-7d21-4392-97f6-03c669bb40ee"/>
    <ds:schemaRef ds:uri="d900e117-17a0-4b24-9e47-511ef1d02c43"/>
    <ds:schemaRef ds:uri="6e6625dd-d03c-4c1e-8a69-37743d8020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6DACC4-623E-4000-B1F2-4D8CCAC9FE14}">
  <ds:schemaRefs>
    <ds:schemaRef ds:uri="http://schemas.microsoft.com/office/2006/metadata/properties"/>
    <ds:schemaRef ds:uri="http://schemas.microsoft.com/office/infopath/2007/PartnerControls"/>
    <ds:schemaRef ds:uri="d900e117-17a0-4b24-9e47-511ef1d02c43"/>
    <ds:schemaRef ds:uri="7797ec6c-7d21-4392-97f6-03c669bb40ee"/>
  </ds:schemaRefs>
</ds:datastoreItem>
</file>

<file path=customXml/itemProps3.xml><?xml version="1.0" encoding="utf-8"?>
<ds:datastoreItem xmlns:ds="http://schemas.openxmlformats.org/officeDocument/2006/customXml" ds:itemID="{C8AD6A6F-35A3-4975-89EB-7D6FC62A021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3896</TotalTime>
  <Words>983</Words>
  <Application>Microsoft Macintosh PowerPoint</Application>
  <PresentationFormat>Widescreen</PresentationFormat>
  <Paragraphs>114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Helvetica Neue</vt:lpstr>
      <vt:lpstr>1_MSL-CEDL-Template-CDR Ver</vt:lpstr>
      <vt:lpstr> </vt:lpstr>
      <vt:lpstr>INSPYRE Data Policy</vt:lpstr>
      <vt:lpstr>INSPYRE Data Repository and Requirements</vt:lpstr>
      <vt:lpstr>INSPYRE Data Repository and Requirements</vt:lpstr>
      <vt:lpstr>INSPYRE Data Repository and Requirements</vt:lpstr>
      <vt:lpstr>INSPYRE Data Repository and Requirements</vt:lpstr>
      <vt:lpstr>INSPYRE Data Repository and Requirements</vt:lpstr>
      <vt:lpstr>OSDMP Summary – SPD-41a</vt:lpstr>
      <vt:lpstr>OSDMP Summary – Open Software</vt:lpstr>
      <vt:lpstr>OSDMP Summary – FAIR Principles</vt:lpstr>
      <vt:lpstr>OSDMP Summary – FAIR Principles</vt:lpstr>
      <vt:lpstr>Points of 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Shook, Michael A. (LARC-E303)</dc:creator>
  <cp:lastModifiedBy>Gummo, Crystal (LARC-E303)[RSES]</cp:lastModifiedBy>
  <cp:revision>4</cp:revision>
  <dcterms:created xsi:type="dcterms:W3CDTF">2026-02-12T17:54:47Z</dcterms:created>
  <dcterms:modified xsi:type="dcterms:W3CDTF">2026-03-11T15:12:02Z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0x010100383C251791BBBD4DA562FB9DCAD30A0D</vt:lpwstr>
  </property>
</Properties>
</file>