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9" r:id="rId2"/>
    <p:sldId id="257" r:id="rId3"/>
    <p:sldId id="263" r:id="rId4"/>
    <p:sldId id="290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14" r:id="rId28"/>
    <p:sldId id="315" r:id="rId29"/>
    <p:sldId id="316" r:id="rId30"/>
    <p:sldId id="317" r:id="rId31"/>
  </p:sldIdLst>
  <p:sldSz cx="9144000" cy="6858000" type="screen4x3"/>
  <p:notesSz cx="6797675" cy="98742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EFER, BARRY L. (HQ-DK000)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66" autoAdjust="0"/>
    <p:restoredTop sz="91765" autoAdjust="0"/>
  </p:normalViewPr>
  <p:slideViewPr>
    <p:cSldViewPr snapToGrid="0" snapToObjects="1" showGuides="1">
      <p:cViewPr>
        <p:scale>
          <a:sx n="95" d="100"/>
          <a:sy n="95" d="100"/>
        </p:scale>
        <p:origin x="-816" y="78"/>
      </p:cViewPr>
      <p:guideLst>
        <p:guide orient="horz" pos="1529"/>
        <p:guide pos="287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BE02CE-ADB9-4493-89A9-EEFFA6EACB96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DB868F-F254-4355-8B7E-4E2EC9E0C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123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Length (M):  63.80       Range (n. mi.):     10000        Crew:            7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Beam (M):    12.00       Endurance (days):      40        Officers:        8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Draft (M):    5.15       Cruise speed 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):   15.0        Scientists:     25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Gross Tons:   1370       Max. speed 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):     15.8        Air Cond.:     yes</a:t>
            </a:r>
          </a:p>
          <a:p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Power (HP):   3100       </a:t>
            </a:r>
            <a:r>
              <a:rPr lang="pl-P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Aux</a:t>
            </a: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Power (HP):     1265</a:t>
            </a:r>
          </a:p>
          <a:p>
            <a:endParaRPr lang="pl-PL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l-P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Main</a:t>
            </a: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vessel</a:t>
            </a: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activity</a:t>
            </a:r>
            <a:endParaRPr lang="pl-PL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</a:t>
            </a:r>
            <a:r>
              <a:rPr lang="pl-P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Oceanography</a:t>
            </a: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Fisheries</a:t>
            </a: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Geology</a:t>
            </a: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Hydrography</a:t>
            </a:r>
            <a:endParaRPr lang="pl-PL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Year built: 92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Ocean area where vessel operates: Pacific Ocean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Capacities and working spaces</a:t>
            </a:r>
          </a:p>
          <a:p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Dry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cargo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holds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                    0m3</a:t>
            </a:r>
          </a:p>
          <a:p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Fuel:                              358m3</a:t>
            </a:r>
          </a:p>
          <a:p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Fresh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water:                       108m3</a:t>
            </a:r>
          </a:p>
          <a:p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Wet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laboratories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total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area):      35m2</a:t>
            </a:r>
          </a:p>
          <a:p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Dry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laboratories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total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area):      70m2</a:t>
            </a:r>
          </a:p>
          <a:p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Fresh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water generator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capacity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    10m3</a:t>
            </a:r>
          </a:p>
          <a:p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Freeboard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working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deck:         2.9m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Free working deck area:            250m2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Space for container laboratory:      3m x     6m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Design Particulars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Hull materials: Steel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Energy sources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Main engine(s): number:  2 make: Diesel    model: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Power (BHP) each main engine:   3100 at    900rpm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Diameter and max. rpm propeller:      3.300m     178rpm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Total power auxiliary diesels:   1265HP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Electrical systems</a:t>
            </a:r>
          </a:p>
          <a:p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AC Voltage:      0/   440V,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total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1300kVA,      3phase,     60Hz</a:t>
            </a:r>
          </a:p>
          <a:p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AC Voltage:      0/   220V,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total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0kVA,      0phase,      0Hz</a:t>
            </a:r>
          </a:p>
          <a:p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DC Voltage:      0V,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total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0V</a:t>
            </a:r>
          </a:p>
          <a:p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Stabilized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system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scientific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equipment:    115VAC    150AMP     60Hz</a:t>
            </a:r>
          </a:p>
          <a:p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Fixed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equipment</a:t>
            </a:r>
          </a:p>
          <a:p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Navigation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communication</a:t>
            </a:r>
            <a:endParaRPr lang="nl-NL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Nav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equip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Radar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SatNav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Gyro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DopLog</a:t>
            </a:r>
            <a:endParaRPr lang="nl-NL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Comms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Fax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SatCom</a:t>
            </a:r>
            <a:endParaRPr lang="nl-NL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sat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GPS:</a:t>
            </a:r>
          </a:p>
          <a:p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Acoustic</a:t>
            </a:r>
            <a:endParaRPr lang="nl-NL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Echosounders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scientific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research:     12kHz     38kHz</a:t>
            </a:r>
          </a:p>
          <a:p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Sonar: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Fisheries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Sector-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sca</a:t>
            </a:r>
            <a:endParaRPr lang="nl-NL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Provisions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silent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ship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operation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Oceanographic</a:t>
            </a:r>
            <a:endParaRPr lang="nl-NL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Oceanographic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winches:  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number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 0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Steel wire length:         9999m, safe working load:     10tons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Conducting cable length:   6000m, safe working load:      2tons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Trawl winch length:           0m, safe working load:      0tons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Other, specify: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        length:        6000m, safe working load:      2tons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Gantry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Position: Stern,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Midships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Clearance above deck:   7m and outboard extension:   3m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Safe working load at max. reach:     8tons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Crane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Position: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Midships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Clearance above deck:   0m and outboard extension:  10m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Safe working load at max. reach:     1tons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Other winches for instruments or sampling: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Electronic data processing equipment permanently available on board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Computer: HEWLETT PACKARD HP 425S: 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Vessel construction and maintenance supervision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Construction supervised by: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Classification Society: KOREAN REGISTER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Others, specify: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Published vessel data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Magazine:  R/V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Onnuri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(See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Boxfile</a:t>
            </a:r>
            <a:r>
              <a: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9B1D4-11C0-AD4A-B264-EC9F28D17DC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690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Length (M):  63.80       Range (n. mi.):     10000        Crew:            7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Beam (M):    12.00       Endurance (days):      40        Officers:        8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Draft (M):    5.15       Cruise speed 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):   15.0        Scientists:     25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Gross Tons:   1370       Max. speed 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):     15.8        Air Cond.:     yes</a:t>
            </a:r>
          </a:p>
          <a:p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Power (HP):   3100       </a:t>
            </a:r>
            <a:r>
              <a:rPr lang="pl-P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Aux</a:t>
            </a: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Power (HP):     1265</a:t>
            </a:r>
          </a:p>
          <a:p>
            <a:endParaRPr lang="pl-PL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l-P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Main</a:t>
            </a: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vessel</a:t>
            </a: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activity</a:t>
            </a:r>
            <a:endParaRPr lang="pl-PL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</a:t>
            </a:r>
            <a:r>
              <a:rPr lang="pl-P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Oceanography</a:t>
            </a: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Fisheries</a:t>
            </a: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Geology</a:t>
            </a: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Hydrography</a:t>
            </a:r>
            <a:endParaRPr lang="pl-PL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Year built: 92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Ocean area where vessel operates: Pacific Ocean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Capacities and working spaces</a:t>
            </a:r>
          </a:p>
          <a:p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Dry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cargo 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holds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                    0m3</a:t>
            </a:r>
          </a:p>
          <a:p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Fuel:                              358m3</a:t>
            </a:r>
          </a:p>
          <a:p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Fresh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water:                       108m3</a:t>
            </a:r>
          </a:p>
          <a:p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Wet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laboratories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total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area):      35m2</a:t>
            </a:r>
          </a:p>
          <a:p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Dry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laboratories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total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area):      70m2</a:t>
            </a:r>
          </a:p>
          <a:p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Fresh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water generator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capacity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    10m3</a:t>
            </a:r>
          </a:p>
          <a:p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Freeboard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working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deck:         2.9m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Free working deck area:            250m2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Space for container laboratory:      3m x     6m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Design Particulars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Hull materials: Steel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Energy sources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Main engine(s): number:  2 make: Diesel    model: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Power (BHP) each main engine:   3100 at    900rpm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Diameter and max. rpm propeller:      3.300m     178rpm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Total power auxiliary diesels:   1265HP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Electrical systems</a:t>
            </a:r>
          </a:p>
          <a:p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AC Voltage:      0/   440V,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total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1300kVA,      3phase,     60Hz</a:t>
            </a:r>
          </a:p>
          <a:p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AC Voltage:      0/   220V,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total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0kVA,      0phase,      0Hz</a:t>
            </a:r>
          </a:p>
          <a:p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DC Voltage:      0V,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total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0V</a:t>
            </a:r>
          </a:p>
          <a:p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Stabilized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system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scientific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equipment:    115VAC    150AMP     60Hz</a:t>
            </a:r>
          </a:p>
          <a:p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Fixed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equipment</a:t>
            </a:r>
          </a:p>
          <a:p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Navigation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communication</a:t>
            </a:r>
            <a:endParaRPr lang="nl-NL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Nav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equip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Radar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SatNav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Gyro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DopLog</a:t>
            </a:r>
            <a:endParaRPr lang="nl-NL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Comms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Fax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SatCom</a:t>
            </a:r>
            <a:endParaRPr lang="nl-NL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sat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GPS:</a:t>
            </a:r>
          </a:p>
          <a:p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Acoustic</a:t>
            </a:r>
            <a:endParaRPr lang="nl-NL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Echosounders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scientific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research:     12kHz     38kHz</a:t>
            </a:r>
          </a:p>
          <a:p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Sonar: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Fisheries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Sector-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sca</a:t>
            </a:r>
            <a:endParaRPr lang="nl-NL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Provisions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silent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ship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operation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Oceanographic</a:t>
            </a:r>
            <a:endParaRPr lang="nl-NL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Oceanographic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winches:   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number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 0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Steel wire length:         9999m, safe working load:     10tons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Conducting cable length:   6000m, safe working load:      2tons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Trawl winch length:           0m, safe working load:      0tons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Other, specify: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        length:        6000m, safe working load:      2tons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Gantry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Position: Stern,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Midships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Clearance above deck:   7m and outboard extension:   3m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Safe working load at max. reach:     8tons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Crane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Position: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Midships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Clearance above deck:   0m and outboard extension:  10m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Safe working load at max. reach:     1tons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Other winches for instruments or sampling: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Electronic data processing equipment permanently available on board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Computer: HEWLETT PACKARD HP 425S: 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Vessel construction and maintenance supervision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Construction supervised by: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Classification Society: KOREAN REGISTER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Others, specify: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Published vessel data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Magazine:  R/V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Onnuri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(See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Boxfile</a:t>
            </a:r>
            <a:r>
              <a: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9B1D4-11C0-AD4A-B264-EC9F28D17DC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690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CFC7C-41D9-E741-8148-79783E477235}" type="datetimeFigureOut">
              <a:rPr lang="en-US" smtClean="0"/>
              <a:pPr/>
              <a:t>10/19/2015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AF4B-F1D1-3B4D-872A-3DDFBDEF7A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6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CFC7C-41D9-E741-8148-79783E477235}" type="datetimeFigureOut">
              <a:rPr lang="en-US" smtClean="0"/>
              <a:pPr/>
              <a:t>10/19/2015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AF4B-F1D1-3B4D-872A-3DDFBDEF7A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802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CFC7C-41D9-E741-8148-79783E477235}" type="datetimeFigureOut">
              <a:rPr lang="en-US" smtClean="0"/>
              <a:pPr/>
              <a:t>10/19/2015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AF4B-F1D1-3B4D-872A-3DDFBDEF7A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22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CFC7C-41D9-E741-8148-79783E477235}" type="datetimeFigureOut">
              <a:rPr lang="en-US" smtClean="0"/>
              <a:pPr/>
              <a:t>10/19/2015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AF4B-F1D1-3B4D-872A-3DDFBDEF7A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06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CFC7C-41D9-E741-8148-79783E477235}" type="datetimeFigureOut">
              <a:rPr lang="en-US" smtClean="0"/>
              <a:pPr/>
              <a:t>10/19/2015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AF4B-F1D1-3B4D-872A-3DDFBDEF7A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50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CFC7C-41D9-E741-8148-79783E477235}" type="datetimeFigureOut">
              <a:rPr lang="en-US" smtClean="0"/>
              <a:pPr/>
              <a:t>10/19/2015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AF4B-F1D1-3B4D-872A-3DDFBDEF7A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826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CFC7C-41D9-E741-8148-79783E477235}" type="datetimeFigureOut">
              <a:rPr lang="en-US" smtClean="0"/>
              <a:pPr/>
              <a:t>10/19/2015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AF4B-F1D1-3B4D-872A-3DDFBDEF7A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468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CFC7C-41D9-E741-8148-79783E477235}" type="datetimeFigureOut">
              <a:rPr lang="en-US" smtClean="0"/>
              <a:pPr/>
              <a:t>10/19/2015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AF4B-F1D1-3B4D-872A-3DDFBDEF7A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46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CFC7C-41D9-E741-8148-79783E477235}" type="datetimeFigureOut">
              <a:rPr lang="en-US" smtClean="0"/>
              <a:pPr/>
              <a:t>10/19/2015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AF4B-F1D1-3B4D-872A-3DDFBDEF7A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12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CFC7C-41D9-E741-8148-79783E477235}" type="datetimeFigureOut">
              <a:rPr lang="en-US" smtClean="0"/>
              <a:pPr/>
              <a:t>10/19/2015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AF4B-F1D1-3B4D-872A-3DDFBDEF7A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928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CFC7C-41D9-E741-8148-79783E477235}" type="datetimeFigureOut">
              <a:rPr lang="en-US" smtClean="0"/>
              <a:pPr/>
              <a:t>10/19/2015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AF4B-F1D1-3B4D-872A-3DDFBDEF7A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6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CFC7C-41D9-E741-8148-79783E477235}" type="datetimeFigureOut">
              <a:rPr lang="en-US" smtClean="0"/>
              <a:pPr/>
              <a:t>10/19/2015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8AF4B-F1D1-3B4D-872A-3DDFBDEF7A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408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0770" y="53263"/>
            <a:ext cx="8001000" cy="928204"/>
          </a:xfrm>
        </p:spPr>
        <p:txBody>
          <a:bodyPr>
            <a:noAutofit/>
          </a:bodyPr>
          <a:lstStyle/>
          <a:p>
            <a:r>
              <a:rPr lang="en-US" sz="3600" dirty="0" smtClean="0"/>
              <a:t>KORUS-AQ </a:t>
            </a:r>
            <a:r>
              <a:rPr lang="en-US" sz="3600" dirty="0" smtClean="0"/>
              <a:t>Assets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4512" y="4442265"/>
            <a:ext cx="7837258" cy="17526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Barry </a:t>
            </a:r>
            <a:r>
              <a:rPr lang="en-US" b="1" dirty="0" err="1" smtClean="0">
                <a:solidFill>
                  <a:srgbClr val="FF0000"/>
                </a:solidFill>
              </a:rPr>
              <a:t>Lefer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Jeong-Hoo</a:t>
            </a:r>
            <a:r>
              <a:rPr lang="en-US" b="1" dirty="0" smtClean="0">
                <a:solidFill>
                  <a:srgbClr val="FF0000"/>
                </a:solidFill>
              </a:rPr>
              <a:t> Park, </a:t>
            </a:r>
            <a:r>
              <a:rPr lang="en-US" b="1" dirty="0" err="1" smtClean="0">
                <a:solidFill>
                  <a:srgbClr val="FF0000"/>
                </a:solidFill>
              </a:rPr>
              <a:t>Gangwoong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Lee, and Joe Salisbury</a:t>
            </a:r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80737" y="1530128"/>
            <a:ext cx="8636000" cy="199154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solidFill>
                  <a:srgbClr val="FF0000"/>
                </a:solidFill>
              </a:rPr>
              <a:t>These slides </a:t>
            </a:r>
            <a:r>
              <a:rPr lang="en-US" b="1" dirty="0" smtClean="0">
                <a:solidFill>
                  <a:srgbClr val="FF0000"/>
                </a:solidFill>
              </a:rPr>
              <a:t>outline the major Korean and US assets available for May – June 2016 Field Campaign focused on the Korean Peninsula and surrounding waters.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79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bject 41"/>
          <p:cNvSpPr/>
          <p:nvPr/>
        </p:nvSpPr>
        <p:spPr>
          <a:xfrm>
            <a:off x="152400" y="3733800"/>
            <a:ext cx="1800000" cy="126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18750" y="5257800"/>
            <a:ext cx="1800000" cy="1260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308375" y="5315200"/>
            <a:ext cx="1800000" cy="1260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308375" y="3819900"/>
            <a:ext cx="1800000" cy="1260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52400" y="2045970"/>
            <a:ext cx="1800000" cy="1260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52400" y="533400"/>
            <a:ext cx="1800000" cy="1260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303770" y="533400"/>
            <a:ext cx="1800000" cy="1260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039936" y="533400"/>
            <a:ext cx="5065714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object 2"/>
          <p:cNvSpPr txBox="1"/>
          <p:nvPr/>
        </p:nvSpPr>
        <p:spPr>
          <a:xfrm>
            <a:off x="0" y="457200"/>
            <a:ext cx="20574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2000" b="1" spc="165">
                <a:latin typeface="Times New Roman" pitchFamily="18" charset="0"/>
                <a:cs typeface="Times New Roman" pitchFamily="18" charset="0"/>
              </a:rPr>
              <a:t>Bae</a:t>
            </a:r>
            <a:r>
              <a:rPr lang="en-US" sz="2000" b="1" spc="165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sz="2000" b="1" spc="165">
                <a:latin typeface="Times New Roman" pitchFamily="18" charset="0"/>
                <a:cs typeface="Times New Roman" pitchFamily="18" charset="0"/>
              </a:rPr>
              <a:t>gnyeong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467600" y="609600"/>
            <a:ext cx="9144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2000" b="1" spc="165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sz="2000" b="1" spc="165" smtClean="0">
                <a:latin typeface="Times New Roman" pitchFamily="18" charset="0"/>
                <a:cs typeface="Times New Roman" pitchFamily="18" charset="0"/>
              </a:rPr>
              <a:t>eoul</a:t>
            </a:r>
            <a:endParaRPr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8600" y="5486400"/>
            <a:ext cx="6858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165">
                <a:latin typeface="Times New Roman" pitchFamily="18" charset="0"/>
                <a:cs typeface="Times New Roman" pitchFamily="18" charset="0"/>
              </a:rPr>
              <a:t>Jeju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391400" y="3810000"/>
            <a:ext cx="14478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2000" b="1" spc="165">
                <a:latin typeface="Times New Roman" pitchFamily="18" charset="0"/>
                <a:cs typeface="Times New Roman" pitchFamily="18" charset="0"/>
              </a:rPr>
              <a:t>Daejeon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228600" y="3810000"/>
            <a:ext cx="13716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2000" b="1" spc="165">
                <a:latin typeface="Times New Roman" pitchFamily="18" charset="0"/>
                <a:cs typeface="Times New Roman" pitchFamily="18" charset="0"/>
              </a:rPr>
              <a:t>Gwangju</a:t>
            </a:r>
            <a:r>
              <a:rPr sz="1600" spc="50" smtClean="0">
                <a:latin typeface="Arial"/>
                <a:cs typeface="Arial"/>
              </a:rPr>
              <a:t> </a:t>
            </a:r>
            <a:endParaRPr sz="16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315200" y="5410200"/>
            <a:ext cx="11430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2000" b="1" spc="165">
                <a:latin typeface="Times New Roman" pitchFamily="18" charset="0"/>
                <a:cs typeface="Times New Roman" pitchFamily="18" charset="0"/>
              </a:rPr>
              <a:t>Ulsan</a:t>
            </a:r>
          </a:p>
        </p:txBody>
      </p:sp>
      <p:sp>
        <p:nvSpPr>
          <p:cNvPr id="49" name="object 49"/>
          <p:cNvSpPr txBox="1"/>
          <p:nvPr/>
        </p:nvSpPr>
        <p:spPr>
          <a:xfrm>
            <a:off x="152400" y="3276600"/>
            <a:ext cx="17526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2000" b="1" spc="165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sz="2000" b="1" spc="165">
                <a:latin typeface="Times New Roman" pitchFamily="18" charset="0"/>
                <a:cs typeface="Times New Roman" pitchFamily="18" charset="0"/>
              </a:rPr>
              <a:t>t</a:t>
            </a:r>
            <a:r>
              <a:rPr sz="2000" b="1" spc="165" dirty="0">
                <a:latin typeface="Times New Roman" pitchFamily="18" charset="0"/>
                <a:cs typeface="Times New Roman" pitchFamily="18" charset="0"/>
              </a:rPr>
              <a:t>. Taehwa</a:t>
            </a:r>
            <a:endParaRPr sz="2000" b="1" spc="165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object 64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729041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800" b="1" spc="10" dirty="0" smtClean="0">
                <a:latin typeface="Arial Black"/>
                <a:cs typeface="Arial Black"/>
              </a:rPr>
              <a:t>2016</a:t>
            </a:r>
            <a:r>
              <a:rPr sz="1800" b="1" spc="10" smtClean="0">
                <a:latin typeface="Arial Black"/>
                <a:cs typeface="Arial Black"/>
              </a:rPr>
              <a:t> </a:t>
            </a:r>
            <a:r>
              <a:rPr lang="en-US" sz="1800" b="1" spc="10" dirty="0" smtClean="0">
                <a:latin typeface="Arial Black"/>
                <a:cs typeface="Arial Black"/>
              </a:rPr>
              <a:t>Korus-AQ </a:t>
            </a:r>
            <a:r>
              <a:rPr sz="1800" b="1" spc="5" smtClean="0">
                <a:latin typeface="Arial Black"/>
                <a:cs typeface="Arial Black"/>
              </a:rPr>
              <a:t>ground </a:t>
            </a:r>
            <a:r>
              <a:rPr sz="1800" b="1" spc="5" dirty="0">
                <a:latin typeface="Arial Black"/>
                <a:cs typeface="Arial Black"/>
              </a:rPr>
              <a:t>observation</a:t>
            </a:r>
            <a:r>
              <a:rPr sz="1800" b="1" spc="-60" dirty="0">
                <a:latin typeface="Arial Black"/>
                <a:cs typeface="Arial Black"/>
              </a:rPr>
              <a:t> </a:t>
            </a:r>
            <a:r>
              <a:rPr sz="1800" b="1" dirty="0">
                <a:latin typeface="Arial Black"/>
                <a:cs typeface="Arial Black"/>
              </a:rPr>
              <a:t>sites.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67" name="object 20"/>
          <p:cNvSpPr/>
          <p:nvPr/>
        </p:nvSpPr>
        <p:spPr>
          <a:xfrm>
            <a:off x="4800600" y="1676400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5">
                <a:moveTo>
                  <a:pt x="0" y="82549"/>
                </a:moveTo>
                <a:lnTo>
                  <a:pt x="82550" y="82549"/>
                </a:lnTo>
                <a:lnTo>
                  <a:pt x="107950" y="0"/>
                </a:lnTo>
                <a:lnTo>
                  <a:pt x="133476" y="82549"/>
                </a:lnTo>
                <a:lnTo>
                  <a:pt x="216026" y="82549"/>
                </a:lnTo>
                <a:lnTo>
                  <a:pt x="149225" y="133476"/>
                </a:lnTo>
                <a:lnTo>
                  <a:pt x="174751" y="216026"/>
                </a:lnTo>
                <a:lnTo>
                  <a:pt x="107950" y="164972"/>
                </a:lnTo>
                <a:lnTo>
                  <a:pt x="41275" y="216026"/>
                </a:lnTo>
                <a:lnTo>
                  <a:pt x="66801" y="133476"/>
                </a:lnTo>
                <a:lnTo>
                  <a:pt x="0" y="82549"/>
                </a:lnTo>
                <a:close/>
              </a:path>
            </a:pathLst>
          </a:custGeom>
          <a:solidFill>
            <a:srgbClr val="FFFF00"/>
          </a:solidFill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20"/>
          <p:cNvSpPr/>
          <p:nvPr/>
        </p:nvSpPr>
        <p:spPr>
          <a:xfrm>
            <a:off x="4876800" y="2895600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5">
                <a:moveTo>
                  <a:pt x="0" y="82549"/>
                </a:moveTo>
                <a:lnTo>
                  <a:pt x="82550" y="82549"/>
                </a:lnTo>
                <a:lnTo>
                  <a:pt x="107950" y="0"/>
                </a:lnTo>
                <a:lnTo>
                  <a:pt x="133476" y="82549"/>
                </a:lnTo>
                <a:lnTo>
                  <a:pt x="216026" y="82549"/>
                </a:lnTo>
                <a:lnTo>
                  <a:pt x="149225" y="133476"/>
                </a:lnTo>
                <a:lnTo>
                  <a:pt x="174751" y="216026"/>
                </a:lnTo>
                <a:lnTo>
                  <a:pt x="107950" y="164972"/>
                </a:lnTo>
                <a:lnTo>
                  <a:pt x="41275" y="216026"/>
                </a:lnTo>
                <a:lnTo>
                  <a:pt x="66801" y="133476"/>
                </a:lnTo>
                <a:lnTo>
                  <a:pt x="0" y="82549"/>
                </a:lnTo>
                <a:close/>
              </a:path>
            </a:pathLst>
          </a:custGeom>
          <a:solidFill>
            <a:srgbClr val="FFFF00"/>
          </a:solidFill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20"/>
          <p:cNvSpPr/>
          <p:nvPr/>
        </p:nvSpPr>
        <p:spPr>
          <a:xfrm>
            <a:off x="3886200" y="6324600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5">
                <a:moveTo>
                  <a:pt x="0" y="82549"/>
                </a:moveTo>
                <a:lnTo>
                  <a:pt x="82550" y="82549"/>
                </a:lnTo>
                <a:lnTo>
                  <a:pt x="107950" y="0"/>
                </a:lnTo>
                <a:lnTo>
                  <a:pt x="133476" y="82549"/>
                </a:lnTo>
                <a:lnTo>
                  <a:pt x="216026" y="82549"/>
                </a:lnTo>
                <a:lnTo>
                  <a:pt x="149225" y="133476"/>
                </a:lnTo>
                <a:lnTo>
                  <a:pt x="174751" y="216026"/>
                </a:lnTo>
                <a:lnTo>
                  <a:pt x="107950" y="164972"/>
                </a:lnTo>
                <a:lnTo>
                  <a:pt x="41275" y="216026"/>
                </a:lnTo>
                <a:lnTo>
                  <a:pt x="66801" y="133476"/>
                </a:lnTo>
                <a:lnTo>
                  <a:pt x="0" y="82549"/>
                </a:lnTo>
                <a:close/>
              </a:path>
            </a:pathLst>
          </a:custGeom>
          <a:solidFill>
            <a:srgbClr val="FFFF00"/>
          </a:solidFill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20"/>
          <p:cNvSpPr/>
          <p:nvPr/>
        </p:nvSpPr>
        <p:spPr>
          <a:xfrm>
            <a:off x="6629400" y="3733800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5">
                <a:moveTo>
                  <a:pt x="0" y="82549"/>
                </a:moveTo>
                <a:lnTo>
                  <a:pt x="82550" y="82549"/>
                </a:lnTo>
                <a:lnTo>
                  <a:pt x="107950" y="0"/>
                </a:lnTo>
                <a:lnTo>
                  <a:pt x="133476" y="82549"/>
                </a:lnTo>
                <a:lnTo>
                  <a:pt x="216026" y="82549"/>
                </a:lnTo>
                <a:lnTo>
                  <a:pt x="149225" y="133476"/>
                </a:lnTo>
                <a:lnTo>
                  <a:pt x="174751" y="216026"/>
                </a:lnTo>
                <a:lnTo>
                  <a:pt x="107950" y="164972"/>
                </a:lnTo>
                <a:lnTo>
                  <a:pt x="41275" y="216026"/>
                </a:lnTo>
                <a:lnTo>
                  <a:pt x="66801" y="133476"/>
                </a:lnTo>
                <a:lnTo>
                  <a:pt x="0" y="82549"/>
                </a:lnTo>
                <a:close/>
              </a:path>
            </a:pathLst>
          </a:custGeom>
          <a:solidFill>
            <a:srgbClr val="FFFF00"/>
          </a:solidFill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20"/>
          <p:cNvSpPr/>
          <p:nvPr/>
        </p:nvSpPr>
        <p:spPr>
          <a:xfrm>
            <a:off x="2286000" y="914400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5">
                <a:moveTo>
                  <a:pt x="0" y="82549"/>
                </a:moveTo>
                <a:lnTo>
                  <a:pt x="82550" y="82549"/>
                </a:lnTo>
                <a:lnTo>
                  <a:pt x="107950" y="0"/>
                </a:lnTo>
                <a:lnTo>
                  <a:pt x="133476" y="82549"/>
                </a:lnTo>
                <a:lnTo>
                  <a:pt x="216026" y="82549"/>
                </a:lnTo>
                <a:lnTo>
                  <a:pt x="149225" y="133476"/>
                </a:lnTo>
                <a:lnTo>
                  <a:pt x="174751" y="216026"/>
                </a:lnTo>
                <a:lnTo>
                  <a:pt x="107950" y="164972"/>
                </a:lnTo>
                <a:lnTo>
                  <a:pt x="41275" y="216026"/>
                </a:lnTo>
                <a:lnTo>
                  <a:pt x="66801" y="133476"/>
                </a:lnTo>
                <a:lnTo>
                  <a:pt x="0" y="82549"/>
                </a:lnTo>
                <a:close/>
              </a:path>
            </a:pathLst>
          </a:custGeom>
          <a:solidFill>
            <a:srgbClr val="FFFF00"/>
          </a:solidFill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20"/>
          <p:cNvSpPr/>
          <p:nvPr/>
        </p:nvSpPr>
        <p:spPr>
          <a:xfrm>
            <a:off x="4419600" y="1295400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5">
                <a:moveTo>
                  <a:pt x="0" y="82549"/>
                </a:moveTo>
                <a:lnTo>
                  <a:pt x="82550" y="82549"/>
                </a:lnTo>
                <a:lnTo>
                  <a:pt x="107950" y="0"/>
                </a:lnTo>
                <a:lnTo>
                  <a:pt x="133476" y="82549"/>
                </a:lnTo>
                <a:lnTo>
                  <a:pt x="216026" y="82549"/>
                </a:lnTo>
                <a:lnTo>
                  <a:pt x="149225" y="133476"/>
                </a:lnTo>
                <a:lnTo>
                  <a:pt x="174751" y="216026"/>
                </a:lnTo>
                <a:lnTo>
                  <a:pt x="107950" y="164972"/>
                </a:lnTo>
                <a:lnTo>
                  <a:pt x="41275" y="216026"/>
                </a:lnTo>
                <a:lnTo>
                  <a:pt x="66801" y="133476"/>
                </a:lnTo>
                <a:lnTo>
                  <a:pt x="0" y="82549"/>
                </a:lnTo>
                <a:close/>
              </a:path>
            </a:pathLst>
          </a:custGeom>
          <a:solidFill>
            <a:srgbClr val="FFFF00"/>
          </a:solidFill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20"/>
          <p:cNvSpPr/>
          <p:nvPr/>
        </p:nvSpPr>
        <p:spPr>
          <a:xfrm>
            <a:off x="4572000" y="1447800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5">
                <a:moveTo>
                  <a:pt x="0" y="82549"/>
                </a:moveTo>
                <a:lnTo>
                  <a:pt x="82550" y="82549"/>
                </a:lnTo>
                <a:lnTo>
                  <a:pt x="107950" y="0"/>
                </a:lnTo>
                <a:lnTo>
                  <a:pt x="133476" y="82549"/>
                </a:lnTo>
                <a:lnTo>
                  <a:pt x="216026" y="82549"/>
                </a:lnTo>
                <a:lnTo>
                  <a:pt x="149225" y="133476"/>
                </a:lnTo>
                <a:lnTo>
                  <a:pt x="174751" y="216026"/>
                </a:lnTo>
                <a:lnTo>
                  <a:pt x="107950" y="164972"/>
                </a:lnTo>
                <a:lnTo>
                  <a:pt x="41275" y="216026"/>
                </a:lnTo>
                <a:lnTo>
                  <a:pt x="66801" y="133476"/>
                </a:lnTo>
                <a:lnTo>
                  <a:pt x="0" y="82549"/>
                </a:lnTo>
                <a:close/>
              </a:path>
            </a:pathLst>
          </a:custGeom>
          <a:solidFill>
            <a:srgbClr val="FFFF00"/>
          </a:solidFill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76" name="직선 화살표 연결선 75"/>
          <p:cNvCxnSpPr>
            <a:stCxn id="32" idx="1"/>
          </p:cNvCxnSpPr>
          <p:nvPr/>
        </p:nvCxnSpPr>
        <p:spPr>
          <a:xfrm rot="10800000" flipV="1">
            <a:off x="4594860" y="1163400"/>
            <a:ext cx="2708910" cy="2082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직선 화살표 연결선 76"/>
          <p:cNvCxnSpPr>
            <a:stCxn id="30" idx="3"/>
          </p:cNvCxnSpPr>
          <p:nvPr/>
        </p:nvCxnSpPr>
        <p:spPr>
          <a:xfrm flipV="1">
            <a:off x="1952400" y="1066800"/>
            <a:ext cx="257400" cy="96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직선 화살표 연결선 82"/>
          <p:cNvCxnSpPr>
            <a:stCxn id="47" idx="3"/>
          </p:cNvCxnSpPr>
          <p:nvPr/>
        </p:nvCxnSpPr>
        <p:spPr>
          <a:xfrm flipV="1">
            <a:off x="1952400" y="1828800"/>
            <a:ext cx="2848200" cy="84717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 preferRelativeResize="0"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07580" y="2068829"/>
            <a:ext cx="1800000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7" name="직선 화살표 연결선 86"/>
          <p:cNvCxnSpPr>
            <a:stCxn id="1027" idx="1"/>
          </p:cNvCxnSpPr>
          <p:nvPr/>
        </p:nvCxnSpPr>
        <p:spPr>
          <a:xfrm rot="10800000">
            <a:off x="4747260" y="1524001"/>
            <a:ext cx="2560320" cy="117482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object 49"/>
          <p:cNvSpPr txBox="1"/>
          <p:nvPr/>
        </p:nvSpPr>
        <p:spPr>
          <a:xfrm>
            <a:off x="7239000" y="3352800"/>
            <a:ext cx="18288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2000" b="1" spc="165" dirty="0" smtClean="0">
                <a:latin typeface="Times New Roman" pitchFamily="18" charset="0"/>
                <a:cs typeface="Times New Roman" pitchFamily="18" charset="0"/>
              </a:rPr>
              <a:t>Olympic Park</a:t>
            </a:r>
            <a:endParaRPr sz="2000" b="1" spc="165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object 20"/>
          <p:cNvSpPr/>
          <p:nvPr/>
        </p:nvSpPr>
        <p:spPr>
          <a:xfrm>
            <a:off x="4343400" y="4191000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5">
                <a:moveTo>
                  <a:pt x="0" y="82549"/>
                </a:moveTo>
                <a:lnTo>
                  <a:pt x="82550" y="82549"/>
                </a:lnTo>
                <a:lnTo>
                  <a:pt x="107950" y="0"/>
                </a:lnTo>
                <a:lnTo>
                  <a:pt x="133476" y="82549"/>
                </a:lnTo>
                <a:lnTo>
                  <a:pt x="216026" y="82549"/>
                </a:lnTo>
                <a:lnTo>
                  <a:pt x="149225" y="133476"/>
                </a:lnTo>
                <a:lnTo>
                  <a:pt x="174751" y="216026"/>
                </a:lnTo>
                <a:lnTo>
                  <a:pt x="107950" y="164972"/>
                </a:lnTo>
                <a:lnTo>
                  <a:pt x="41275" y="216026"/>
                </a:lnTo>
                <a:lnTo>
                  <a:pt x="66801" y="133476"/>
                </a:lnTo>
                <a:lnTo>
                  <a:pt x="0" y="82549"/>
                </a:lnTo>
                <a:close/>
              </a:path>
            </a:pathLst>
          </a:custGeom>
          <a:solidFill>
            <a:srgbClr val="FFFF00"/>
          </a:solidFill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3" name="직선 화살표 연결선 32"/>
          <p:cNvCxnSpPr>
            <a:stCxn id="40" idx="1"/>
          </p:cNvCxnSpPr>
          <p:nvPr/>
        </p:nvCxnSpPr>
        <p:spPr>
          <a:xfrm rot="10800000">
            <a:off x="5105401" y="3048000"/>
            <a:ext cx="2202975" cy="14019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화살표 연결선 38"/>
          <p:cNvCxnSpPr>
            <a:stCxn id="42" idx="1"/>
          </p:cNvCxnSpPr>
          <p:nvPr/>
        </p:nvCxnSpPr>
        <p:spPr>
          <a:xfrm rot="10800000">
            <a:off x="6705601" y="3886200"/>
            <a:ext cx="602775" cy="20590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화살표 연결선 47"/>
          <p:cNvCxnSpPr>
            <a:stCxn id="41" idx="3"/>
          </p:cNvCxnSpPr>
          <p:nvPr/>
        </p:nvCxnSpPr>
        <p:spPr>
          <a:xfrm flipV="1">
            <a:off x="1952400" y="4343400"/>
            <a:ext cx="2467200" cy="20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화살표 연결선 51"/>
          <p:cNvCxnSpPr>
            <a:stCxn id="35" idx="3"/>
          </p:cNvCxnSpPr>
          <p:nvPr/>
        </p:nvCxnSpPr>
        <p:spPr>
          <a:xfrm>
            <a:off x="1918750" y="5887800"/>
            <a:ext cx="1891250" cy="5130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bject 20"/>
          <p:cNvSpPr/>
          <p:nvPr/>
        </p:nvSpPr>
        <p:spPr>
          <a:xfrm>
            <a:off x="3810000" y="2590800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5">
                <a:moveTo>
                  <a:pt x="0" y="82549"/>
                </a:moveTo>
                <a:lnTo>
                  <a:pt x="82550" y="82549"/>
                </a:lnTo>
                <a:lnTo>
                  <a:pt x="107950" y="0"/>
                </a:lnTo>
                <a:lnTo>
                  <a:pt x="133476" y="82549"/>
                </a:lnTo>
                <a:lnTo>
                  <a:pt x="216026" y="82549"/>
                </a:lnTo>
                <a:lnTo>
                  <a:pt x="149225" y="133476"/>
                </a:lnTo>
                <a:lnTo>
                  <a:pt x="174751" y="216026"/>
                </a:lnTo>
                <a:lnTo>
                  <a:pt x="107950" y="164972"/>
                </a:lnTo>
                <a:lnTo>
                  <a:pt x="41275" y="216026"/>
                </a:lnTo>
                <a:lnTo>
                  <a:pt x="66801" y="133476"/>
                </a:lnTo>
                <a:lnTo>
                  <a:pt x="0" y="82549"/>
                </a:lnTo>
                <a:close/>
              </a:path>
            </a:pathLst>
          </a:custGeom>
          <a:solidFill>
            <a:srgbClr val="0070C0"/>
          </a:solidFill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20"/>
          <p:cNvSpPr/>
          <p:nvPr/>
        </p:nvSpPr>
        <p:spPr>
          <a:xfrm>
            <a:off x="3733800" y="6400800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5">
                <a:moveTo>
                  <a:pt x="0" y="82549"/>
                </a:moveTo>
                <a:lnTo>
                  <a:pt x="82550" y="82549"/>
                </a:lnTo>
                <a:lnTo>
                  <a:pt x="107950" y="0"/>
                </a:lnTo>
                <a:lnTo>
                  <a:pt x="133476" y="82549"/>
                </a:lnTo>
                <a:lnTo>
                  <a:pt x="216026" y="82549"/>
                </a:lnTo>
                <a:lnTo>
                  <a:pt x="149225" y="133476"/>
                </a:lnTo>
                <a:lnTo>
                  <a:pt x="174751" y="216026"/>
                </a:lnTo>
                <a:lnTo>
                  <a:pt x="107950" y="164972"/>
                </a:lnTo>
                <a:lnTo>
                  <a:pt x="41275" y="216026"/>
                </a:lnTo>
                <a:lnTo>
                  <a:pt x="66801" y="133476"/>
                </a:lnTo>
                <a:lnTo>
                  <a:pt x="0" y="82549"/>
                </a:lnTo>
                <a:close/>
              </a:path>
            </a:pathLst>
          </a:custGeom>
          <a:solidFill>
            <a:srgbClr val="0070C0"/>
          </a:solidFill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20"/>
          <p:cNvSpPr/>
          <p:nvPr/>
        </p:nvSpPr>
        <p:spPr>
          <a:xfrm>
            <a:off x="3048000" y="1828800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5">
                <a:moveTo>
                  <a:pt x="0" y="82549"/>
                </a:moveTo>
                <a:lnTo>
                  <a:pt x="82550" y="82549"/>
                </a:lnTo>
                <a:lnTo>
                  <a:pt x="107950" y="0"/>
                </a:lnTo>
                <a:lnTo>
                  <a:pt x="133476" y="82549"/>
                </a:lnTo>
                <a:lnTo>
                  <a:pt x="216026" y="82549"/>
                </a:lnTo>
                <a:lnTo>
                  <a:pt x="149225" y="133476"/>
                </a:lnTo>
                <a:lnTo>
                  <a:pt x="174751" y="216026"/>
                </a:lnTo>
                <a:lnTo>
                  <a:pt x="107950" y="164972"/>
                </a:lnTo>
                <a:lnTo>
                  <a:pt x="41275" y="216026"/>
                </a:lnTo>
                <a:lnTo>
                  <a:pt x="66801" y="133476"/>
                </a:lnTo>
                <a:lnTo>
                  <a:pt x="0" y="82549"/>
                </a:lnTo>
                <a:close/>
              </a:path>
            </a:pathLst>
          </a:custGeom>
          <a:solidFill>
            <a:srgbClr val="0070C0"/>
          </a:solidFill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063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07820"/>
            <a:ext cx="9159718" cy="525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" y="1600200"/>
            <a:ext cx="9159718" cy="525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object 19"/>
          <p:cNvSpPr/>
          <p:nvPr/>
        </p:nvSpPr>
        <p:spPr>
          <a:xfrm>
            <a:off x="5652134" y="4797171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5">
                <a:moveTo>
                  <a:pt x="216026" y="82549"/>
                </a:moveTo>
                <a:lnTo>
                  <a:pt x="0" y="82549"/>
                </a:lnTo>
                <a:lnTo>
                  <a:pt x="66801" y="133476"/>
                </a:lnTo>
                <a:lnTo>
                  <a:pt x="41275" y="216026"/>
                </a:lnTo>
                <a:lnTo>
                  <a:pt x="107950" y="164972"/>
                </a:lnTo>
                <a:lnTo>
                  <a:pt x="158964" y="164972"/>
                </a:lnTo>
                <a:lnTo>
                  <a:pt x="149225" y="133476"/>
                </a:lnTo>
                <a:lnTo>
                  <a:pt x="216026" y="82549"/>
                </a:lnTo>
                <a:close/>
              </a:path>
              <a:path w="216535" h="216535">
                <a:moveTo>
                  <a:pt x="158964" y="164972"/>
                </a:moveTo>
                <a:lnTo>
                  <a:pt x="107950" y="164972"/>
                </a:lnTo>
                <a:lnTo>
                  <a:pt x="174751" y="216026"/>
                </a:lnTo>
                <a:lnTo>
                  <a:pt x="158964" y="164972"/>
                </a:lnTo>
                <a:close/>
              </a:path>
              <a:path w="216535" h="216535">
                <a:moveTo>
                  <a:pt x="107950" y="0"/>
                </a:moveTo>
                <a:lnTo>
                  <a:pt x="82550" y="82549"/>
                </a:lnTo>
                <a:lnTo>
                  <a:pt x="133476" y="82549"/>
                </a:lnTo>
                <a:lnTo>
                  <a:pt x="10795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57200" y="3200400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5">
                <a:moveTo>
                  <a:pt x="0" y="82549"/>
                </a:moveTo>
                <a:lnTo>
                  <a:pt x="82550" y="82549"/>
                </a:lnTo>
                <a:lnTo>
                  <a:pt x="107950" y="0"/>
                </a:lnTo>
                <a:lnTo>
                  <a:pt x="133476" y="82549"/>
                </a:lnTo>
                <a:lnTo>
                  <a:pt x="216026" y="82549"/>
                </a:lnTo>
                <a:lnTo>
                  <a:pt x="149225" y="133476"/>
                </a:lnTo>
                <a:lnTo>
                  <a:pt x="174751" y="216026"/>
                </a:lnTo>
                <a:lnTo>
                  <a:pt x="107950" y="164972"/>
                </a:lnTo>
                <a:lnTo>
                  <a:pt x="41275" y="216026"/>
                </a:lnTo>
                <a:lnTo>
                  <a:pt x="66801" y="133476"/>
                </a:lnTo>
                <a:lnTo>
                  <a:pt x="0" y="82549"/>
                </a:lnTo>
                <a:close/>
              </a:path>
            </a:pathLst>
          </a:custGeom>
          <a:solidFill>
            <a:srgbClr val="FFFF00"/>
          </a:solidFill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271678" y="167004"/>
            <a:ext cx="841512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800" b="1" spc="10" dirty="0" smtClean="0">
                <a:latin typeface="Arial Black"/>
                <a:cs typeface="Arial Black"/>
              </a:rPr>
              <a:t>3 Main Upwind, Urban and Downwind </a:t>
            </a:r>
            <a:r>
              <a:rPr sz="1800" b="1" spc="10" smtClean="0">
                <a:latin typeface="Arial Black"/>
                <a:cs typeface="Arial Black"/>
              </a:rPr>
              <a:t> </a:t>
            </a:r>
            <a:r>
              <a:rPr sz="1800" b="1" spc="5" dirty="0">
                <a:latin typeface="Arial Black"/>
                <a:cs typeface="Arial Black"/>
              </a:rPr>
              <a:t>ground observation</a:t>
            </a:r>
            <a:r>
              <a:rPr sz="1800" b="1" spc="-60" dirty="0">
                <a:latin typeface="Arial Black"/>
                <a:cs typeface="Arial Black"/>
              </a:rPr>
              <a:t> </a:t>
            </a:r>
            <a:r>
              <a:rPr sz="1800" b="1" dirty="0">
                <a:latin typeface="Arial Black"/>
                <a:cs typeface="Arial Black"/>
              </a:rPr>
              <a:t>sites.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31" name="object 20"/>
          <p:cNvSpPr/>
          <p:nvPr/>
        </p:nvSpPr>
        <p:spPr>
          <a:xfrm>
            <a:off x="7772400" y="4876800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5">
                <a:moveTo>
                  <a:pt x="0" y="82549"/>
                </a:moveTo>
                <a:lnTo>
                  <a:pt x="82550" y="82549"/>
                </a:lnTo>
                <a:lnTo>
                  <a:pt x="107950" y="0"/>
                </a:lnTo>
                <a:lnTo>
                  <a:pt x="133476" y="82549"/>
                </a:lnTo>
                <a:lnTo>
                  <a:pt x="216026" y="82549"/>
                </a:lnTo>
                <a:lnTo>
                  <a:pt x="149225" y="133476"/>
                </a:lnTo>
                <a:lnTo>
                  <a:pt x="174751" y="216026"/>
                </a:lnTo>
                <a:lnTo>
                  <a:pt x="107950" y="164972"/>
                </a:lnTo>
                <a:lnTo>
                  <a:pt x="41275" y="216026"/>
                </a:lnTo>
                <a:lnTo>
                  <a:pt x="66801" y="133476"/>
                </a:lnTo>
                <a:lnTo>
                  <a:pt x="0" y="82549"/>
                </a:lnTo>
                <a:close/>
              </a:path>
            </a:pathLst>
          </a:custGeom>
          <a:solidFill>
            <a:srgbClr val="FFFF00"/>
          </a:solidFill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20"/>
          <p:cNvSpPr/>
          <p:nvPr/>
        </p:nvSpPr>
        <p:spPr>
          <a:xfrm>
            <a:off x="8336280" y="5638800"/>
            <a:ext cx="216535" cy="216535"/>
          </a:xfrm>
          <a:custGeom>
            <a:avLst/>
            <a:gdLst/>
            <a:ahLst/>
            <a:cxnLst/>
            <a:rect l="l" t="t" r="r" b="b"/>
            <a:pathLst>
              <a:path w="216535" h="216535">
                <a:moveTo>
                  <a:pt x="0" y="82549"/>
                </a:moveTo>
                <a:lnTo>
                  <a:pt x="82550" y="82549"/>
                </a:lnTo>
                <a:lnTo>
                  <a:pt x="107950" y="0"/>
                </a:lnTo>
                <a:lnTo>
                  <a:pt x="133476" y="82549"/>
                </a:lnTo>
                <a:lnTo>
                  <a:pt x="216026" y="82549"/>
                </a:lnTo>
                <a:lnTo>
                  <a:pt x="149225" y="133476"/>
                </a:lnTo>
                <a:lnTo>
                  <a:pt x="174751" y="216026"/>
                </a:lnTo>
                <a:lnTo>
                  <a:pt x="107950" y="164972"/>
                </a:lnTo>
                <a:lnTo>
                  <a:pt x="41275" y="216026"/>
                </a:lnTo>
                <a:lnTo>
                  <a:pt x="66801" y="133476"/>
                </a:lnTo>
                <a:lnTo>
                  <a:pt x="0" y="82549"/>
                </a:lnTo>
                <a:close/>
              </a:path>
            </a:pathLst>
          </a:custGeom>
          <a:solidFill>
            <a:srgbClr val="FFFF00"/>
          </a:solidFill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0"/>
          <p:cNvSpPr/>
          <p:nvPr/>
        </p:nvSpPr>
        <p:spPr>
          <a:xfrm>
            <a:off x="445770" y="685800"/>
            <a:ext cx="2221230" cy="1676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2"/>
          <p:cNvSpPr txBox="1"/>
          <p:nvPr/>
        </p:nvSpPr>
        <p:spPr>
          <a:xfrm>
            <a:off x="293370" y="609600"/>
            <a:ext cx="20574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2000" b="1" spc="165">
                <a:latin typeface="Times New Roman" pitchFamily="18" charset="0"/>
                <a:cs typeface="Times New Roman" pitchFamily="18" charset="0"/>
              </a:rPr>
              <a:t>Bae</a:t>
            </a:r>
            <a:r>
              <a:rPr lang="en-US" sz="2000" b="1" spc="165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sz="2000" b="1" spc="165">
                <a:latin typeface="Times New Roman" pitchFamily="18" charset="0"/>
                <a:cs typeface="Times New Roman" pitchFamily="18" charset="0"/>
              </a:rPr>
              <a:t>gnyeong</a:t>
            </a:r>
          </a:p>
        </p:txBody>
      </p:sp>
      <p:sp>
        <p:nvSpPr>
          <p:cNvPr id="35" name="object 47"/>
          <p:cNvSpPr/>
          <p:nvPr/>
        </p:nvSpPr>
        <p:spPr>
          <a:xfrm>
            <a:off x="6606540" y="685800"/>
            <a:ext cx="2057400" cy="1676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49"/>
          <p:cNvSpPr txBox="1"/>
          <p:nvPr/>
        </p:nvSpPr>
        <p:spPr>
          <a:xfrm>
            <a:off x="6781800" y="762000"/>
            <a:ext cx="17526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2000" b="1" spc="165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sz="2000" b="1" spc="165">
                <a:latin typeface="Times New Roman" pitchFamily="18" charset="0"/>
                <a:cs typeface="Times New Roman" pitchFamily="18" charset="0"/>
              </a:rPr>
              <a:t>t</a:t>
            </a:r>
            <a:r>
              <a:rPr sz="2000" b="1" spc="165" dirty="0">
                <a:latin typeface="Times New Roman" pitchFamily="18" charset="0"/>
                <a:cs typeface="Times New Roman" pitchFamily="18" charset="0"/>
              </a:rPr>
              <a:t>. Taehwa</a:t>
            </a:r>
            <a:endParaRPr sz="2000" b="1" spc="165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3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39490" y="685800"/>
            <a:ext cx="2057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object 49"/>
          <p:cNvSpPr txBox="1"/>
          <p:nvPr/>
        </p:nvSpPr>
        <p:spPr>
          <a:xfrm>
            <a:off x="3657600" y="762000"/>
            <a:ext cx="18288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2000" b="1" spc="165" dirty="0" smtClean="0">
                <a:latin typeface="Times New Roman" pitchFamily="18" charset="0"/>
                <a:cs typeface="Times New Roman" pitchFamily="18" charset="0"/>
              </a:rPr>
              <a:t>Olympic Park</a:t>
            </a:r>
            <a:endParaRPr sz="2000" b="1" spc="165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9" name="직선 화살표 연결선 38"/>
          <p:cNvCxnSpPr>
            <a:stCxn id="33" idx="2"/>
          </p:cNvCxnSpPr>
          <p:nvPr/>
        </p:nvCxnSpPr>
        <p:spPr>
          <a:xfrm rot="5400000">
            <a:off x="663893" y="2307908"/>
            <a:ext cx="838200" cy="946785"/>
          </a:xfrm>
          <a:prstGeom prst="straightConnector1">
            <a:avLst/>
          </a:prstGeom>
          <a:ln w="1524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화살표 연결선 43"/>
          <p:cNvCxnSpPr>
            <a:stCxn id="37" idx="2"/>
          </p:cNvCxnSpPr>
          <p:nvPr/>
        </p:nvCxnSpPr>
        <p:spPr>
          <a:xfrm rot="16200000" flipH="1">
            <a:off x="4874895" y="2055495"/>
            <a:ext cx="2590800" cy="3204210"/>
          </a:xfrm>
          <a:prstGeom prst="straightConnector1">
            <a:avLst/>
          </a:prstGeom>
          <a:ln w="1524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화살표 연결선 46"/>
          <p:cNvCxnSpPr>
            <a:stCxn id="35" idx="2"/>
          </p:cNvCxnSpPr>
          <p:nvPr/>
        </p:nvCxnSpPr>
        <p:spPr>
          <a:xfrm rot="16200000" flipH="1">
            <a:off x="6408420" y="3589020"/>
            <a:ext cx="3276600" cy="822960"/>
          </a:xfrm>
          <a:prstGeom prst="straightConnector1">
            <a:avLst/>
          </a:prstGeom>
          <a:ln w="1524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7764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9"/>
          <p:cNvSpPr txBox="1">
            <a:spLocks/>
          </p:cNvSpPr>
          <p:nvPr/>
        </p:nvSpPr>
        <p:spPr>
          <a:xfrm>
            <a:off x="271678" y="167004"/>
            <a:ext cx="841512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ea typeface="+mj-ea"/>
                <a:cs typeface="Arial Black"/>
              </a:rPr>
              <a:t>Measurement species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/>
              <a:ea typeface="+mj-ea"/>
              <a:cs typeface="Arial Black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304798" y="685802"/>
          <a:ext cx="8458201" cy="5867397"/>
        </p:xfrm>
        <a:graphic>
          <a:graphicData uri="http://schemas.openxmlformats.org/drawingml/2006/table">
            <a:tbl>
              <a:tblPr/>
              <a:tblGrid>
                <a:gridCol w="1716609"/>
                <a:gridCol w="842699"/>
                <a:gridCol w="842699"/>
                <a:gridCol w="842699"/>
                <a:gridCol w="842699"/>
                <a:gridCol w="842699"/>
                <a:gridCol w="842699"/>
                <a:gridCol w="842699"/>
                <a:gridCol w="842699"/>
              </a:tblGrid>
              <a:tr h="4421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latin typeface="Malgun Gothic"/>
                        </a:rPr>
                        <a:t>Species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Malgun Gothic"/>
                        </a:rPr>
                        <a:t> 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Malgun Gothic"/>
                        </a:rPr>
                        <a:t>BNI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Malgun Gothic"/>
                        </a:rPr>
                        <a:t>Olympic Park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chemeClr val="tx1"/>
                          </a:solidFill>
                          <a:latin typeface="Malgun Gothic"/>
                        </a:rPr>
                        <a:t>Taewha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Malgun Gothic"/>
                        </a:rPr>
                        <a:t>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Malgun Gothic"/>
                        </a:rPr>
                        <a:t>Seoul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Malgun Gothic"/>
                        </a:rPr>
                        <a:t>Jeju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chemeClr val="tx1"/>
                          </a:solidFill>
                          <a:latin typeface="Malgun Gothic"/>
                        </a:rPr>
                        <a:t>Daejeon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chemeClr val="tx1"/>
                          </a:solidFill>
                          <a:latin typeface="Malgun Gothic"/>
                        </a:rPr>
                        <a:t>Gwangju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Malgun Gothic"/>
                        </a:rPr>
                        <a:t>Ulsan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50000"/>
                      </a:srgbClr>
                    </a:solidFill>
                  </a:tcPr>
                </a:tc>
              </a:tr>
              <a:tr h="27484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Malgun Gothic"/>
                        </a:rPr>
                        <a:t>NO, NO2</a:t>
                      </a:r>
                    </a:p>
                  </a:txBody>
                  <a:tcPr marL="8277" marR="8277" marT="8277" marB="0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628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O3 </a:t>
                      </a:r>
                    </a:p>
                  </a:txBody>
                  <a:tcPr marL="8277" marR="8277" marT="827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28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SO2</a:t>
                      </a:r>
                    </a:p>
                  </a:txBody>
                  <a:tcPr marL="8277" marR="8277" marT="827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28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CO</a:t>
                      </a:r>
                    </a:p>
                  </a:txBody>
                  <a:tcPr marL="8277" marR="8277" marT="827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28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NH3</a:t>
                      </a:r>
                    </a:p>
                  </a:txBody>
                  <a:tcPr marL="8277" marR="8277" marT="827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28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HNO2, HNO3</a:t>
                      </a:r>
                    </a:p>
                  </a:txBody>
                  <a:tcPr marL="8277" marR="8277" marT="827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28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NMHCs</a:t>
                      </a:r>
                    </a:p>
                  </a:txBody>
                  <a:tcPr marL="8277" marR="8277" marT="827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28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BVOCs</a:t>
                      </a:r>
                    </a:p>
                  </a:txBody>
                  <a:tcPr marL="8277" marR="8277" marT="827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28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OH Radical</a:t>
                      </a:r>
                    </a:p>
                  </a:txBody>
                  <a:tcPr marL="8277" marR="8277" marT="827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28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PAN </a:t>
                      </a:r>
                    </a:p>
                  </a:txBody>
                  <a:tcPr marL="8277" marR="8277" marT="827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28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HCHO and Aldehyde </a:t>
                      </a:r>
                    </a:p>
                  </a:txBody>
                  <a:tcPr marL="8277" marR="8277" marT="827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28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HONO, H2O2</a:t>
                      </a:r>
                    </a:p>
                  </a:txBody>
                  <a:tcPr marL="8277" marR="8277" marT="827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01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PM2.5 Mass &amp; Composition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628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OC/EC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28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Black Carbon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01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refractory Black Carbon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01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Water soluble organic aerosol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Malgun Gothic"/>
                      </a:endParaRP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21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High resolution aerosol speciation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◎ 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　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　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Malgun Gothic"/>
                        </a:rPr>
                        <a:t>　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Malgun Gothic"/>
                        </a:rPr>
                        <a:t>　</a:t>
                      </a:r>
                    </a:p>
                  </a:txBody>
                  <a:tcPr marL="8277" marR="8277" marT="8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2481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838200"/>
            <a:ext cx="4419600" cy="2743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257800" y="457200"/>
            <a:ext cx="3886200" cy="1661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b="1" spc="10" dirty="0" smtClean="0">
                <a:latin typeface="Times New Roman" pitchFamily="18" charset="0"/>
                <a:cs typeface="Times New Roman" pitchFamily="18" charset="0"/>
              </a:rPr>
              <a:t>Measurement Species</a:t>
            </a:r>
            <a:endParaRPr lang="en-US" b="1" spc="525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US" b="1" spc="525" dirty="0" smtClean="0">
                <a:latin typeface="Arial"/>
                <a:cs typeface="Arial"/>
              </a:rPr>
              <a:t> </a:t>
            </a:r>
            <a:r>
              <a:rPr lang="en-US" b="1" spc="10" dirty="0" smtClean="0">
                <a:latin typeface="Times New Roman" pitchFamily="18" charset="0"/>
                <a:cs typeface="Times New Roman" pitchFamily="18" charset="0"/>
              </a:rPr>
              <a:t>- HCHO </a:t>
            </a:r>
            <a:r>
              <a:rPr lang="en-US" sz="1600" b="1" spc="10" dirty="0" smtClean="0">
                <a:latin typeface="Times New Roman" pitchFamily="18" charset="0"/>
                <a:cs typeface="Times New Roman" pitchFamily="18" charset="0"/>
              </a:rPr>
              <a:t>(from NASA)</a:t>
            </a:r>
          </a:p>
          <a:p>
            <a:pPr marL="12700">
              <a:lnSpc>
                <a:spcPct val="100000"/>
              </a:lnSpc>
            </a:pPr>
            <a:r>
              <a:rPr lang="en-US" b="1" spc="10" dirty="0" smtClean="0">
                <a:latin typeface="Times New Roman" pitchFamily="18" charset="0"/>
                <a:cs typeface="Times New Roman" pitchFamily="18" charset="0"/>
              </a:rPr>
              <a:t>  - CH</a:t>
            </a:r>
            <a:r>
              <a:rPr lang="en-US" b="1" spc="10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spc="10" dirty="0" smtClean="0">
                <a:latin typeface="Times New Roman" pitchFamily="18" charset="0"/>
                <a:cs typeface="Times New Roman" pitchFamily="18" charset="0"/>
              </a:rPr>
              <a:t>, CO</a:t>
            </a:r>
            <a:r>
              <a:rPr lang="en-US" b="1" spc="1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marL="12700">
              <a:lnSpc>
                <a:spcPct val="100000"/>
              </a:lnSpc>
            </a:pPr>
            <a:r>
              <a:rPr lang="en-US" b="1" spc="10" dirty="0" smtClean="0">
                <a:latin typeface="Times New Roman" pitchFamily="18" charset="0"/>
                <a:cs typeface="Times New Roman" pitchFamily="18" charset="0"/>
              </a:rPr>
              <a:t>  - O</a:t>
            </a:r>
            <a:r>
              <a:rPr lang="en-US" b="1" spc="1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spc="10" dirty="0" smtClean="0">
                <a:latin typeface="Times New Roman" pitchFamily="18" charset="0"/>
                <a:cs typeface="Times New Roman" pitchFamily="18" charset="0"/>
              </a:rPr>
              <a:t>, SO</a:t>
            </a:r>
            <a:r>
              <a:rPr lang="en-US" b="1" spc="1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marL="12700">
              <a:lnSpc>
                <a:spcPct val="100000"/>
              </a:lnSpc>
            </a:pPr>
            <a:r>
              <a:rPr lang="en-US" b="1" spc="10" dirty="0" smtClean="0">
                <a:latin typeface="Times New Roman" pitchFamily="18" charset="0"/>
                <a:cs typeface="Times New Roman" pitchFamily="18" charset="0"/>
              </a:rPr>
              <a:t>  - NO</a:t>
            </a:r>
            <a:r>
              <a:rPr lang="en-US" b="1" spc="1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b="1" spc="10" dirty="0" smtClean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en-US" b="1" spc="10" dirty="0" smtClean="0">
                <a:latin typeface="Times New Roman" pitchFamily="18" charset="0"/>
                <a:cs typeface="Times New Roman" pitchFamily="18" charset="0"/>
              </a:rPr>
              <a:t>  - CPC</a:t>
            </a:r>
            <a:endParaRPr lang="en-US" b="1" spc="10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7200" y="914400"/>
            <a:ext cx="2045970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Arial Black"/>
                <a:cs typeface="Arial Black"/>
              </a:rPr>
              <a:t>Hanseo</a:t>
            </a:r>
            <a:r>
              <a:rPr sz="1800" b="1" spc="-95" dirty="0">
                <a:latin typeface="Arial Black"/>
                <a:cs typeface="Arial Black"/>
              </a:rPr>
              <a:t> </a:t>
            </a:r>
            <a:r>
              <a:rPr sz="1800" b="1" dirty="0">
                <a:latin typeface="Arial Black"/>
                <a:cs typeface="Arial Black"/>
              </a:rPr>
              <a:t>King-Air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8" name="object 29"/>
          <p:cNvSpPr txBox="1">
            <a:spLocks/>
          </p:cNvSpPr>
          <p:nvPr/>
        </p:nvSpPr>
        <p:spPr>
          <a:xfrm>
            <a:off x="271678" y="167004"/>
            <a:ext cx="841512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lvl="0" latinLnBrk="0"/>
            <a:r>
              <a:rPr lang="en-US" b="1" spc="10" dirty="0" smtClean="0">
                <a:latin typeface="Arial Black"/>
                <a:cs typeface="Arial Black"/>
              </a:rPr>
              <a:t>Aircraft</a:t>
            </a:r>
            <a:r>
              <a:rPr lang="en-US" b="1" spc="-45" dirty="0" smtClean="0">
                <a:latin typeface="Arial Black"/>
                <a:cs typeface="Arial Black"/>
              </a:rPr>
              <a:t> </a:t>
            </a:r>
            <a:r>
              <a:rPr lang="en-US" b="1" spc="10" dirty="0" smtClean="0">
                <a:latin typeface="Arial Black"/>
                <a:cs typeface="Arial Black"/>
              </a:rPr>
              <a:t>observation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/>
              <a:ea typeface="+mj-ea"/>
              <a:cs typeface="Arial Black"/>
            </a:endParaRPr>
          </a:p>
        </p:txBody>
      </p:sp>
      <p:sp>
        <p:nvSpPr>
          <p:cNvPr id="10" name="object 6"/>
          <p:cNvSpPr txBox="1"/>
          <p:nvPr/>
        </p:nvSpPr>
        <p:spPr>
          <a:xfrm>
            <a:off x="457200" y="3276600"/>
            <a:ext cx="350520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mtClean="0">
                <a:latin typeface="Arial Black"/>
                <a:cs typeface="Arial Black"/>
              </a:rPr>
              <a:t>King-Air</a:t>
            </a:r>
            <a:r>
              <a:rPr lang="en-US" sz="1800" b="1" dirty="0" smtClean="0">
                <a:latin typeface="Arial Black"/>
                <a:cs typeface="Arial Black"/>
              </a:rPr>
              <a:t> C90GTx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1" name="object 5"/>
          <p:cNvSpPr txBox="1"/>
          <p:nvPr/>
        </p:nvSpPr>
        <p:spPr>
          <a:xfrm>
            <a:off x="5257800" y="2133600"/>
            <a:ext cx="3886200" cy="1661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b="1" spc="10" dirty="0" smtClean="0">
                <a:latin typeface="Times New Roman" pitchFamily="18" charset="0"/>
                <a:cs typeface="Times New Roman" pitchFamily="18" charset="0"/>
              </a:rPr>
              <a:t>General Aircraft </a:t>
            </a:r>
            <a:r>
              <a:rPr lang="en-US" b="1" spc="10" dirty="0" err="1" smtClean="0">
                <a:latin typeface="Times New Roman" pitchFamily="18" charset="0"/>
                <a:cs typeface="Times New Roman" pitchFamily="18" charset="0"/>
              </a:rPr>
              <a:t>Speciations</a:t>
            </a:r>
            <a:endParaRPr lang="en-US" b="1" spc="525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US" b="1" spc="525" dirty="0" smtClean="0">
                <a:latin typeface="Arial"/>
                <a:cs typeface="Arial"/>
              </a:rPr>
              <a:t> </a:t>
            </a:r>
            <a:r>
              <a:rPr lang="en-US" b="1" spc="10" dirty="0" smtClean="0">
                <a:latin typeface="Times New Roman" pitchFamily="18" charset="0"/>
                <a:cs typeface="Times New Roman" pitchFamily="18" charset="0"/>
              </a:rPr>
              <a:t>- Max. speed 270kt(500km/h)</a:t>
            </a:r>
            <a:endParaRPr lang="en-US" sz="1600" b="1" spc="10" dirty="0" smtClean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en-US" b="1" spc="10" dirty="0" smtClean="0">
                <a:latin typeface="Times New Roman" pitchFamily="18" charset="0"/>
                <a:cs typeface="Times New Roman" pitchFamily="18" charset="0"/>
              </a:rPr>
              <a:t>  - Certified Ceiling 30,000ft</a:t>
            </a:r>
            <a:endParaRPr lang="en-US" b="1" spc="10" baseline="-25000" dirty="0" smtClean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en-US" b="1" spc="10" dirty="0" smtClean="0">
                <a:latin typeface="Times New Roman" pitchFamily="18" charset="0"/>
                <a:cs typeface="Times New Roman" pitchFamily="18" charset="0"/>
              </a:rPr>
              <a:t>  - Max. Range 1,311nm(2,428km)</a:t>
            </a:r>
          </a:p>
          <a:p>
            <a:pPr marL="12700">
              <a:lnSpc>
                <a:spcPct val="100000"/>
              </a:lnSpc>
            </a:pPr>
            <a:r>
              <a:rPr lang="en-US" b="1" spc="10" dirty="0" smtClean="0">
                <a:latin typeface="Times New Roman" pitchFamily="18" charset="0"/>
                <a:cs typeface="Times New Roman" pitchFamily="18" charset="0"/>
              </a:rPr>
              <a:t>  - Payload 7,235lb(</a:t>
            </a:r>
            <a:r>
              <a:rPr lang="en-US" b="1" spc="1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350kg</a:t>
            </a:r>
            <a:r>
              <a:rPr lang="en-US" b="1" spc="1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12700">
              <a:lnSpc>
                <a:spcPct val="100000"/>
              </a:lnSpc>
            </a:pPr>
            <a:r>
              <a:rPr lang="en-US" b="1" spc="10" dirty="0" smtClean="0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b="1" spc="1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E. Power 220V, 30A</a:t>
            </a:r>
            <a:endParaRPr lang="en-US" b="1" spc="10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bject 2"/>
          <p:cNvSpPr/>
          <p:nvPr/>
        </p:nvSpPr>
        <p:spPr>
          <a:xfrm>
            <a:off x="457200" y="3810000"/>
            <a:ext cx="8229600" cy="2819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6"/>
          <p:cNvSpPr txBox="1"/>
          <p:nvPr/>
        </p:nvSpPr>
        <p:spPr>
          <a:xfrm>
            <a:off x="533400" y="3962400"/>
            <a:ext cx="204597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800" b="1" dirty="0" smtClean="0">
                <a:latin typeface="Arial Black"/>
                <a:cs typeface="Arial Black"/>
              </a:rPr>
              <a:t>KMA</a:t>
            </a:r>
            <a:r>
              <a:rPr sz="1800" b="1" spc="-95" smtClean="0">
                <a:latin typeface="Arial Black"/>
                <a:cs typeface="Arial Black"/>
              </a:rPr>
              <a:t> </a:t>
            </a:r>
            <a:r>
              <a:rPr sz="1800" b="1" dirty="0">
                <a:latin typeface="Arial Black"/>
                <a:cs typeface="Arial Black"/>
              </a:rPr>
              <a:t>King-Air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4" name="object 6"/>
          <p:cNvSpPr txBox="1"/>
          <p:nvPr/>
        </p:nvSpPr>
        <p:spPr>
          <a:xfrm>
            <a:off x="457200" y="6477000"/>
            <a:ext cx="350520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mtClean="0">
                <a:latin typeface="Arial Black"/>
                <a:cs typeface="Arial Black"/>
              </a:rPr>
              <a:t>King-Air</a:t>
            </a:r>
            <a:r>
              <a:rPr lang="en-US" sz="1800" b="1" dirty="0" smtClean="0">
                <a:latin typeface="Arial Black"/>
                <a:cs typeface="Arial Black"/>
              </a:rPr>
              <a:t> 350HW</a:t>
            </a:r>
            <a:endParaRPr sz="180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044387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07504" y="188640"/>
            <a:ext cx="903649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800" b="1" dirty="0" smtClean="0"/>
              <a:t>Aircraft observation by King Air 350HW</a:t>
            </a:r>
          </a:p>
          <a:p>
            <a:endParaRPr lang="en-US" altLang="ko-KR" sz="800" b="1" dirty="0" smtClean="0"/>
          </a:p>
          <a:p>
            <a:r>
              <a:rPr lang="en-US" altLang="ko-KR" b="1" dirty="0" smtClean="0"/>
              <a:t>   </a:t>
            </a:r>
            <a:r>
              <a:rPr lang="en-US" altLang="ko-KR" sz="2000" b="1" dirty="0" smtClean="0">
                <a:latin typeface="Times New Roman" pitchFamily="18" charset="0"/>
                <a:cs typeface="Times New Roman" pitchFamily="18" charset="0"/>
              </a:rPr>
              <a:t>Instruments for meteorological elements</a:t>
            </a:r>
            <a:endParaRPr lang="en-US" altLang="ko-KR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ko-KR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ko-KR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 Drop </a:t>
            </a:r>
            <a:r>
              <a:rPr lang="en-US" altLang="ko-KR" i="1" dirty="0" err="1" smtClean="0">
                <a:latin typeface="Times New Roman" pitchFamily="18" charset="0"/>
                <a:cs typeface="Times New Roman" pitchFamily="18" charset="0"/>
              </a:rPr>
              <a:t>sonde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,  Watching camera(RSX-3), Aviation radar(TWR-850), Microwave radiometer</a:t>
            </a:r>
          </a:p>
          <a:p>
            <a:endParaRPr lang="en-US" altLang="ko-KR" sz="800" dirty="0" smtClean="0"/>
          </a:p>
          <a:p>
            <a:r>
              <a:rPr lang="en-US" altLang="ko-KR" b="1" dirty="0" smtClean="0"/>
              <a:t>   </a:t>
            </a:r>
            <a:r>
              <a:rPr lang="en-US" altLang="ko-KR" sz="2000" b="1" dirty="0" smtClean="0">
                <a:latin typeface="Times New Roman" pitchFamily="18" charset="0"/>
                <a:cs typeface="Times New Roman" pitchFamily="18" charset="0"/>
              </a:rPr>
              <a:t>Cloud &amp; Precipitation</a:t>
            </a:r>
            <a:endParaRPr lang="en-US" altLang="ko-KR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ko-KR" dirty="0" smtClean="0"/>
              <a:t>      Cloud particle number distribution(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Hawkeye</a:t>
            </a:r>
            <a:r>
              <a:rPr lang="en-US" altLang="ko-KR" dirty="0" smtClean="0"/>
              <a:t>)</a:t>
            </a:r>
          </a:p>
          <a:p>
            <a:r>
              <a:rPr lang="en-US" altLang="ko-KR" dirty="0"/>
              <a:t> </a:t>
            </a:r>
            <a:r>
              <a:rPr lang="en-US" altLang="ko-KR" dirty="0" smtClean="0"/>
              <a:t>     Precipitation particle number distribution(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High Volume Precipitation Spectrometer</a:t>
            </a:r>
            <a:r>
              <a:rPr lang="en-US" altLang="ko-KR" dirty="0" smtClean="0"/>
              <a:t>)</a:t>
            </a:r>
            <a:endParaRPr lang="en-US" altLang="ko-KR" i="1" dirty="0" smtClean="0"/>
          </a:p>
          <a:p>
            <a:endParaRPr lang="en-US" altLang="ko-KR" sz="800" i="1" dirty="0"/>
          </a:p>
          <a:p>
            <a:r>
              <a:rPr lang="en-US" altLang="ko-KR" b="1" i="1" dirty="0" smtClean="0"/>
              <a:t>   </a:t>
            </a:r>
            <a:r>
              <a:rPr lang="en-US" altLang="ko-KR" sz="2000" b="1" dirty="0" smtClean="0">
                <a:latin typeface="Times New Roman" pitchFamily="18" charset="0"/>
                <a:cs typeface="Times New Roman" pitchFamily="18" charset="0"/>
              </a:rPr>
              <a:t>Aerosol</a:t>
            </a:r>
            <a:r>
              <a:rPr lang="en-US" altLang="ko-KR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altLang="ko-KR" dirty="0"/>
              <a:t> </a:t>
            </a:r>
            <a:r>
              <a:rPr lang="en-US" altLang="ko-KR" dirty="0" smtClean="0"/>
              <a:t>     Nuclei particles(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CCN-200</a:t>
            </a:r>
            <a:r>
              <a:rPr lang="en-US" altLang="ko-KR" dirty="0" smtClean="0"/>
              <a:t>)</a:t>
            </a:r>
          </a:p>
          <a:p>
            <a:r>
              <a:rPr lang="en-US" altLang="ko-KR" dirty="0"/>
              <a:t> </a:t>
            </a:r>
            <a:r>
              <a:rPr lang="en-US" altLang="ko-KR" dirty="0" smtClean="0"/>
              <a:t>     Particle size distribution(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Sky-OPC</a:t>
            </a:r>
            <a:r>
              <a:rPr lang="en-US" altLang="ko-KR" dirty="0" smtClean="0"/>
              <a:t>)</a:t>
            </a:r>
          </a:p>
          <a:p>
            <a:r>
              <a:rPr lang="en-US" altLang="ko-KR" dirty="0"/>
              <a:t> </a:t>
            </a:r>
            <a:r>
              <a:rPr lang="en-US" altLang="ko-KR" dirty="0" smtClean="0"/>
              <a:t>     Scattering </a:t>
            </a:r>
            <a:r>
              <a:rPr lang="en-US" altLang="ko-KR" dirty="0" err="1" smtClean="0"/>
              <a:t>coeffcient</a:t>
            </a:r>
            <a:r>
              <a:rPr lang="en-US" altLang="ko-KR" dirty="0" smtClean="0"/>
              <a:t>(</a:t>
            </a:r>
            <a:r>
              <a:rPr lang="en-US" altLang="ko-KR" i="1" dirty="0" err="1" smtClean="0">
                <a:latin typeface="Times New Roman" pitchFamily="18" charset="0"/>
                <a:cs typeface="Times New Roman" pitchFamily="18" charset="0"/>
              </a:rPr>
              <a:t>Nephelometer</a:t>
            </a:r>
            <a:r>
              <a:rPr lang="en-US" altLang="ko-KR" dirty="0" smtClean="0"/>
              <a:t>)</a:t>
            </a:r>
          </a:p>
          <a:p>
            <a:r>
              <a:rPr lang="en-US" altLang="ko-KR" dirty="0"/>
              <a:t> </a:t>
            </a:r>
            <a:r>
              <a:rPr lang="en-US" altLang="ko-KR" dirty="0" smtClean="0"/>
              <a:t>     BC(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Single Particle Soot Photometer</a:t>
            </a:r>
            <a:r>
              <a:rPr lang="en-US" altLang="ko-KR" dirty="0" smtClean="0"/>
              <a:t>)</a:t>
            </a:r>
          </a:p>
          <a:p>
            <a:endParaRPr lang="en-US" altLang="ko-KR" sz="800" dirty="0" smtClean="0"/>
          </a:p>
          <a:p>
            <a:r>
              <a:rPr lang="en-US" altLang="ko-KR" b="1" dirty="0" smtClean="0"/>
              <a:t>   </a:t>
            </a:r>
            <a:r>
              <a:rPr lang="en-US" altLang="ko-KR" sz="2000" b="1" dirty="0" smtClean="0">
                <a:latin typeface="Times New Roman" pitchFamily="18" charset="0"/>
                <a:cs typeface="Times New Roman" pitchFamily="18" charset="0"/>
              </a:rPr>
              <a:t>Gases</a:t>
            </a:r>
            <a:r>
              <a:rPr lang="en-US" altLang="ko-KR" dirty="0" smtClean="0"/>
              <a:t> </a:t>
            </a:r>
          </a:p>
          <a:p>
            <a:r>
              <a:rPr lang="en-US" altLang="ko-KR" dirty="0"/>
              <a:t> </a:t>
            </a:r>
            <a:r>
              <a:rPr lang="en-US" altLang="ko-KR" dirty="0" smtClean="0"/>
              <a:t>     Pollutants(</a:t>
            </a:r>
            <a:r>
              <a:rPr lang="en-US" altLang="ko-KR" dirty="0" err="1" smtClean="0"/>
              <a:t>NOx</a:t>
            </a:r>
            <a:r>
              <a:rPr lang="en-US" altLang="ko-KR" dirty="0" smtClean="0"/>
              <a:t>, SO</a:t>
            </a:r>
            <a:r>
              <a:rPr lang="en-US" altLang="ko-KR" baseline="-25000" dirty="0" smtClean="0"/>
              <a:t>2</a:t>
            </a:r>
            <a:r>
              <a:rPr lang="en-US" altLang="ko-KR" dirty="0" smtClean="0"/>
              <a:t>, CO, O</a:t>
            </a:r>
            <a:r>
              <a:rPr lang="en-US" altLang="ko-KR" baseline="-25000" dirty="0" smtClean="0"/>
              <a:t>3</a:t>
            </a:r>
            <a:r>
              <a:rPr lang="en-US" altLang="ko-KR" dirty="0" smtClean="0"/>
              <a:t>)(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Analyzer</a:t>
            </a:r>
            <a:r>
              <a:rPr lang="en-US" altLang="ko-KR" dirty="0" smtClean="0"/>
              <a:t>) </a:t>
            </a:r>
          </a:p>
          <a:p>
            <a:r>
              <a:rPr lang="en-US" altLang="ko-KR" dirty="0"/>
              <a:t> </a:t>
            </a:r>
            <a:r>
              <a:rPr lang="en-US" altLang="ko-KR" dirty="0" smtClean="0"/>
              <a:t>     GHGs(CO</a:t>
            </a:r>
            <a:r>
              <a:rPr lang="en-US" altLang="ko-KR" baseline="-25000" dirty="0" smtClean="0"/>
              <a:t>2</a:t>
            </a:r>
            <a:r>
              <a:rPr lang="en-US" altLang="ko-KR" dirty="0" smtClean="0"/>
              <a:t>, CH</a:t>
            </a:r>
            <a:r>
              <a:rPr lang="en-US" altLang="ko-KR" baseline="-25000" dirty="0" smtClean="0"/>
              <a:t>4</a:t>
            </a:r>
            <a:r>
              <a:rPr lang="en-US" altLang="ko-KR" dirty="0" smtClean="0"/>
              <a:t>, H</a:t>
            </a:r>
            <a:r>
              <a:rPr lang="en-US" altLang="ko-KR" baseline="-25000" dirty="0" smtClean="0"/>
              <a:t>2</a:t>
            </a:r>
            <a:r>
              <a:rPr lang="en-US" altLang="ko-KR" dirty="0" smtClean="0"/>
              <a:t>0)(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CRDS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6901" y="6317621"/>
            <a:ext cx="1005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400" i="1" dirty="0" smtClean="0">
                <a:latin typeface="Times New Roman" pitchFamily="18" charset="0"/>
                <a:cs typeface="Times New Roman" pitchFamily="18" charset="0"/>
              </a:rPr>
              <a:t>Flight Plan</a:t>
            </a:r>
            <a:endParaRPr lang="ko-KR" altLang="en-US" sz="1400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4822304" y="3588486"/>
            <a:ext cx="4214192" cy="3036912"/>
            <a:chOff x="1403648" y="2636912"/>
            <a:chExt cx="6093117" cy="359361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2636912"/>
              <a:ext cx="6093117" cy="3593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" name="직선 연결선 4"/>
            <p:cNvCxnSpPr/>
            <p:nvPr/>
          </p:nvCxnSpPr>
          <p:spPr>
            <a:xfrm>
              <a:off x="3899692" y="4329381"/>
              <a:ext cx="167635" cy="1368152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8"/>
            <p:cNvCxnSpPr/>
            <p:nvPr/>
          </p:nvCxnSpPr>
          <p:spPr>
            <a:xfrm flipH="1">
              <a:off x="3887924" y="4213502"/>
              <a:ext cx="179403" cy="151602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/>
            <p:cNvCxnSpPr/>
            <p:nvPr/>
          </p:nvCxnSpPr>
          <p:spPr>
            <a:xfrm flipH="1">
              <a:off x="3726524" y="5733256"/>
              <a:ext cx="340803" cy="75801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4"/>
            <p:cNvCxnSpPr/>
            <p:nvPr/>
          </p:nvCxnSpPr>
          <p:spPr>
            <a:xfrm>
              <a:off x="3558889" y="4433718"/>
              <a:ext cx="167635" cy="1368152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/>
            <p:cNvCxnSpPr/>
            <p:nvPr/>
          </p:nvCxnSpPr>
          <p:spPr>
            <a:xfrm flipH="1">
              <a:off x="3547122" y="4213502"/>
              <a:ext cx="516516" cy="227403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42786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301824" y="188640"/>
            <a:ext cx="8518648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="1" dirty="0" smtClean="0"/>
              <a:t>Vessel observation by </a:t>
            </a:r>
            <a:r>
              <a:rPr lang="en-US" altLang="ko-KR" sz="2800" b="1" dirty="0" err="1" smtClean="0"/>
              <a:t>Kisang</a:t>
            </a:r>
            <a:r>
              <a:rPr lang="en-US" altLang="ko-KR" sz="2800" b="1" dirty="0" smtClean="0"/>
              <a:t> 1</a:t>
            </a:r>
            <a:r>
              <a:rPr lang="en-US" altLang="ko-KR" sz="2800" b="1" baseline="30000" dirty="0" smtClean="0"/>
              <a:t>st</a:t>
            </a:r>
            <a:endParaRPr lang="en-US" altLang="ko-KR" sz="2800" b="1" dirty="0" smtClean="0"/>
          </a:p>
          <a:p>
            <a:pPr algn="ctr"/>
            <a:endParaRPr lang="en-US" altLang="ko-KR" sz="800" b="1" dirty="0" smtClean="0"/>
          </a:p>
          <a:p>
            <a:r>
              <a:rPr lang="en-US" altLang="ko-KR" sz="2000" b="1" dirty="0" smtClean="0">
                <a:latin typeface="Times New Roman" pitchFamily="18" charset="0"/>
                <a:cs typeface="Times New Roman" pitchFamily="18" charset="0"/>
              </a:rPr>
              <a:t>Instruments for meteorological elements</a:t>
            </a:r>
          </a:p>
          <a:p>
            <a:r>
              <a:rPr lang="en-US" altLang="ko-KR" b="1" dirty="0"/>
              <a:t> </a:t>
            </a:r>
            <a:r>
              <a:rPr lang="en-US" altLang="ko-KR" b="1" dirty="0" smtClean="0"/>
              <a:t>    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AWS, radio </a:t>
            </a:r>
            <a:r>
              <a:rPr lang="en-US" altLang="ko-KR" i="1" dirty="0" err="1" smtClean="0">
                <a:latin typeface="Times New Roman" pitchFamily="18" charset="0"/>
                <a:cs typeface="Times New Roman" pitchFamily="18" charset="0"/>
              </a:rPr>
              <a:t>sonde</a:t>
            </a:r>
            <a:endParaRPr lang="en-US" altLang="ko-KR" i="1" dirty="0">
              <a:latin typeface="Times New Roman" pitchFamily="18" charset="0"/>
              <a:cs typeface="Times New Roman" pitchFamily="18" charset="0"/>
            </a:endParaRPr>
          </a:p>
          <a:p>
            <a:endParaRPr lang="en-US" altLang="ko-KR" sz="800" b="1" dirty="0" smtClean="0"/>
          </a:p>
          <a:p>
            <a:r>
              <a:rPr lang="en-US" altLang="ko-KR" sz="2000" b="1" dirty="0" smtClean="0">
                <a:latin typeface="Times New Roman" pitchFamily="18" charset="0"/>
                <a:cs typeface="Times New Roman" pitchFamily="18" charset="0"/>
              </a:rPr>
              <a:t>Cooperating Observations  </a:t>
            </a:r>
            <a:r>
              <a:rPr lang="en-US" altLang="ko-KR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altLang="ko-KR" dirty="0"/>
              <a:t> </a:t>
            </a:r>
            <a:r>
              <a:rPr lang="en-US" altLang="ko-KR" dirty="0" smtClean="0"/>
              <a:t> - </a:t>
            </a:r>
            <a:r>
              <a:rPr lang="en-US" altLang="ko-KR" dirty="0" err="1" smtClean="0"/>
              <a:t>Yonsei</a:t>
            </a:r>
            <a:r>
              <a:rPr lang="en-US" altLang="ko-KR" dirty="0" smtClean="0"/>
              <a:t> </a:t>
            </a:r>
            <a:r>
              <a:rPr lang="en-US" altLang="ko-KR" dirty="0" err="1" smtClean="0"/>
              <a:t>Univ</a:t>
            </a:r>
            <a:r>
              <a:rPr lang="en-US" altLang="ko-KR" dirty="0" smtClean="0"/>
              <a:t>: Aerosol Observation(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CCN Counter, CPC, SMPS</a:t>
            </a:r>
            <a:r>
              <a:rPr lang="en-US" altLang="ko-KR" dirty="0" smtClean="0"/>
              <a:t>)</a:t>
            </a:r>
          </a:p>
          <a:p>
            <a:r>
              <a:rPr lang="en-US" altLang="ko-KR" dirty="0"/>
              <a:t> </a:t>
            </a:r>
            <a:r>
              <a:rPr lang="en-US" altLang="ko-KR" dirty="0" smtClean="0"/>
              <a:t> - </a:t>
            </a:r>
            <a:r>
              <a:rPr lang="en-US" altLang="ko-KR" dirty="0" smtClean="0">
                <a:latin typeface="+mj-lt"/>
              </a:rPr>
              <a:t>Korea </a:t>
            </a:r>
            <a:r>
              <a:rPr lang="en-US" altLang="ko-KR" dirty="0" err="1" smtClean="0">
                <a:latin typeface="+mj-lt"/>
              </a:rPr>
              <a:t>Univ</a:t>
            </a:r>
            <a:r>
              <a:rPr lang="en-US" altLang="ko-KR" dirty="0" smtClean="0">
                <a:latin typeface="+mj-lt"/>
              </a:rPr>
              <a:t>: Gases Observation(</a:t>
            </a:r>
            <a:r>
              <a:rPr lang="en-US" altLang="ko-KR" dirty="0" smtClean="0">
                <a:latin typeface="+mj-lt"/>
                <a:cs typeface="Times New Roman" pitchFamily="18" charset="0"/>
              </a:rPr>
              <a:t>PAN, CO, </a:t>
            </a:r>
            <a:r>
              <a:rPr lang="en-US" altLang="ko-KR" dirty="0" err="1" smtClean="0">
                <a:latin typeface="+mj-lt"/>
                <a:cs typeface="Times New Roman" pitchFamily="18" charset="0"/>
              </a:rPr>
              <a:t>NOx</a:t>
            </a:r>
            <a:r>
              <a:rPr lang="en-US" altLang="ko-KR" dirty="0" smtClean="0">
                <a:latin typeface="+mj-lt"/>
                <a:cs typeface="Times New Roman" pitchFamily="18" charset="0"/>
              </a:rPr>
              <a:t>, O</a:t>
            </a:r>
            <a:r>
              <a:rPr lang="en-US" altLang="ko-KR" baseline="-25000" dirty="0" smtClean="0">
                <a:latin typeface="+mj-lt"/>
                <a:cs typeface="Times New Roman" pitchFamily="18" charset="0"/>
              </a:rPr>
              <a:t>3</a:t>
            </a:r>
            <a:r>
              <a:rPr lang="en-US" altLang="ko-KR" dirty="0" smtClean="0">
                <a:latin typeface="+mj-lt"/>
              </a:rPr>
              <a:t>)</a:t>
            </a:r>
            <a:r>
              <a:rPr lang="en-US" altLang="ko-KR" dirty="0" smtClean="0"/>
              <a:t>(</a:t>
            </a:r>
            <a:r>
              <a:rPr lang="en-US" altLang="ko-KR" i="1" dirty="0">
                <a:latin typeface="Times New Roman" pitchFamily="18" charset="0"/>
                <a:cs typeface="Times New Roman" pitchFamily="18" charset="0"/>
              </a:rPr>
              <a:t>Analyzer</a:t>
            </a:r>
            <a:r>
              <a:rPr lang="en-US" altLang="ko-KR" dirty="0"/>
              <a:t>) </a:t>
            </a:r>
            <a:endParaRPr lang="en-US" altLang="ko-KR" dirty="0" smtClean="0">
              <a:latin typeface="+mj-lt"/>
            </a:endParaRPr>
          </a:p>
          <a:p>
            <a:r>
              <a:rPr lang="en-US" altLang="ko-KR" dirty="0"/>
              <a:t> </a:t>
            </a:r>
            <a:r>
              <a:rPr lang="en-US" altLang="ko-KR" dirty="0" smtClean="0"/>
              <a:t> - NIMS: PMS (PM10, PM2.5) for aerosol</a:t>
            </a:r>
            <a:r>
              <a:rPr lang="ko-KR" altLang="en-US" dirty="0" smtClean="0"/>
              <a:t> </a:t>
            </a:r>
            <a:r>
              <a:rPr lang="en-US" altLang="ko-KR" dirty="0" smtClean="0"/>
              <a:t>mass and chemical components</a:t>
            </a:r>
          </a:p>
          <a:p>
            <a:r>
              <a:rPr lang="en-US" altLang="ko-KR" dirty="0"/>
              <a:t> </a:t>
            </a:r>
            <a:r>
              <a:rPr lang="en-US" altLang="ko-KR" dirty="0" smtClean="0"/>
              <a:t>            </a:t>
            </a:r>
            <a:r>
              <a:rPr lang="en-US" altLang="ko-KR" dirty="0"/>
              <a:t>PM10 mass concentration </a:t>
            </a:r>
            <a:r>
              <a:rPr lang="en-US" altLang="ko-KR" dirty="0" smtClean="0"/>
              <a:t>(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PM10 beta-ray</a:t>
            </a:r>
            <a:r>
              <a:rPr lang="en-US" altLang="ko-KR" dirty="0" smtClean="0"/>
              <a:t>)</a:t>
            </a:r>
            <a:endParaRPr lang="en-US" altLang="ko-K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068960"/>
            <a:ext cx="2075535" cy="155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536" y="4725144"/>
            <a:ext cx="35253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Holes for Inlet : 6</a:t>
            </a:r>
          </a:p>
          <a:p>
            <a:r>
              <a:rPr lang="en-US" altLang="ko-KR" dirty="0" smtClean="0"/>
              <a:t>Available Installing Rack : 1 </a:t>
            </a:r>
          </a:p>
          <a:p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Outdoor observation also available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grpSp>
        <p:nvGrpSpPr>
          <p:cNvPr id="2" name="그룹 1"/>
          <p:cNvGrpSpPr/>
          <p:nvPr/>
        </p:nvGrpSpPr>
        <p:grpSpPr>
          <a:xfrm>
            <a:off x="2200512" y="3452006"/>
            <a:ext cx="6941045" cy="3299922"/>
            <a:chOff x="-2013881" y="2518697"/>
            <a:chExt cx="7838372" cy="390676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422" y="2518697"/>
              <a:ext cx="5661069" cy="3906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3" name="직선 연결선 12"/>
            <p:cNvCxnSpPr/>
            <p:nvPr/>
          </p:nvCxnSpPr>
          <p:spPr>
            <a:xfrm>
              <a:off x="2081680" y="4193712"/>
              <a:ext cx="167635" cy="1368152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/>
            <p:cNvCxnSpPr/>
            <p:nvPr/>
          </p:nvCxnSpPr>
          <p:spPr>
            <a:xfrm flipH="1">
              <a:off x="2086871" y="4101188"/>
              <a:ext cx="324889" cy="113702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연결선 16"/>
            <p:cNvCxnSpPr/>
            <p:nvPr/>
          </p:nvCxnSpPr>
          <p:spPr>
            <a:xfrm flipH="1">
              <a:off x="2239271" y="5561864"/>
              <a:ext cx="172489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-2013881" y="5986708"/>
              <a:ext cx="2271485" cy="400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600" i="1" dirty="0" smtClean="0">
                  <a:latin typeface="Times New Roman" pitchFamily="18" charset="0"/>
                  <a:cs typeface="Times New Roman" pitchFamily="18" charset="0"/>
                </a:rPr>
                <a:t>Voyage plan of Vessel </a:t>
              </a:r>
              <a:endParaRPr lang="ko-KR" altLang="en-US" sz="16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996952"/>
            <a:ext cx="2735616" cy="166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80598"/>
            <a:ext cx="2257052" cy="152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8539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5692427" y="3721101"/>
            <a:ext cx="3416077" cy="2372195"/>
            <a:chOff x="251520" y="2546573"/>
            <a:chExt cx="6093117" cy="390676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546573"/>
              <a:ext cx="6093117" cy="3906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타원 1"/>
            <p:cNvSpPr/>
            <p:nvPr/>
          </p:nvSpPr>
          <p:spPr>
            <a:xfrm>
              <a:off x="2627784" y="4499954"/>
              <a:ext cx="144016" cy="13485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타원 3"/>
            <p:cNvSpPr/>
            <p:nvPr/>
          </p:nvSpPr>
          <p:spPr>
            <a:xfrm>
              <a:off x="2843808" y="4130749"/>
              <a:ext cx="144016" cy="13485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타원 4"/>
            <p:cNvSpPr/>
            <p:nvPr/>
          </p:nvSpPr>
          <p:spPr>
            <a:xfrm>
              <a:off x="2555776" y="5930949"/>
              <a:ext cx="144016" cy="13485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947760" y="3986733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rgbClr val="FF0000"/>
                  </a:solidFill>
                </a:rPr>
                <a:t>Seoul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72869" y="4155972"/>
              <a:ext cx="10570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rgbClr val="FF0000"/>
                  </a:solidFill>
                </a:rPr>
                <a:t>Anmyon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63688" y="5642917"/>
              <a:ext cx="837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rgbClr val="FF0000"/>
                  </a:solidFill>
                </a:rPr>
                <a:t>Gosan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72008" y="116632"/>
            <a:ext cx="9036496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3200" dirty="0"/>
              <a:t> </a:t>
            </a:r>
            <a:r>
              <a:rPr lang="en-US" altLang="ko-KR" sz="3200" dirty="0" smtClean="0"/>
              <a:t> </a:t>
            </a:r>
            <a:r>
              <a:rPr lang="en-US" altLang="ko-KR" sz="2800" b="1" dirty="0" smtClean="0"/>
              <a:t>Ground observation by 3 sites</a:t>
            </a:r>
          </a:p>
          <a:p>
            <a:r>
              <a:rPr lang="en-US" altLang="ko-KR" b="1" dirty="0" smtClean="0"/>
              <a:t> </a:t>
            </a:r>
            <a:r>
              <a:rPr lang="en-US" altLang="ko-KR" sz="2000" b="1" dirty="0" smtClean="0">
                <a:latin typeface="Times New Roman" pitchFamily="18" charset="0"/>
                <a:cs typeface="Times New Roman" pitchFamily="18" charset="0"/>
              </a:rPr>
              <a:t>at Seoul   </a:t>
            </a:r>
            <a:r>
              <a:rPr lang="en-US" altLang="ko-KR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altLang="ko-KR" dirty="0"/>
              <a:t> </a:t>
            </a:r>
            <a:r>
              <a:rPr lang="en-US" altLang="ko-KR" dirty="0" smtClean="0"/>
              <a:t> - Aerosol</a:t>
            </a:r>
            <a:r>
              <a:rPr lang="en-US" altLang="ko-KR" dirty="0"/>
              <a:t>: PM10 mass </a:t>
            </a:r>
            <a:r>
              <a:rPr lang="en-US" altLang="ko-KR" dirty="0" smtClean="0"/>
              <a:t>concentration(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PM10 </a:t>
            </a:r>
            <a:r>
              <a:rPr lang="en-US" altLang="ko-KR" i="1" dirty="0">
                <a:latin typeface="Times New Roman" pitchFamily="18" charset="0"/>
                <a:cs typeface="Times New Roman" pitchFamily="18" charset="0"/>
              </a:rPr>
              <a:t>beta-ray</a:t>
            </a:r>
            <a:r>
              <a:rPr lang="en-US" altLang="ko-KR" dirty="0"/>
              <a:t>)</a:t>
            </a:r>
          </a:p>
          <a:p>
            <a:r>
              <a:rPr lang="en-US" altLang="ko-KR" dirty="0" smtClean="0"/>
              <a:t>               Size distribution(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APS,OPC</a:t>
            </a:r>
            <a:r>
              <a:rPr lang="en-US" altLang="ko-KR" dirty="0" smtClean="0"/>
              <a:t>(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0.3~20</a:t>
            </a:r>
            <a:r>
              <a:rPr lang="el-GR" altLang="ko-KR" i="1" dirty="0" smtClean="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ko-KR" dirty="0" smtClean="0"/>
              <a:t>)) </a:t>
            </a:r>
          </a:p>
          <a:p>
            <a:r>
              <a:rPr lang="en-US" altLang="ko-KR" dirty="0"/>
              <a:t> </a:t>
            </a:r>
            <a:r>
              <a:rPr lang="en-US" altLang="ko-KR" dirty="0" smtClean="0"/>
              <a:t>              Chemical components(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IC</a:t>
            </a:r>
            <a:r>
              <a:rPr lang="en-US" altLang="ko-KR" dirty="0" smtClean="0"/>
              <a:t>) </a:t>
            </a:r>
          </a:p>
          <a:p>
            <a:endParaRPr lang="en-US" altLang="ko-KR" sz="800" dirty="0" smtClean="0"/>
          </a:p>
          <a:p>
            <a:r>
              <a:rPr lang="en-US" altLang="ko-KR" b="1" dirty="0" smtClean="0"/>
              <a:t> </a:t>
            </a:r>
            <a:r>
              <a:rPr lang="en-US" altLang="ko-KR" sz="2000" b="1" dirty="0" smtClean="0">
                <a:latin typeface="Times New Roman" pitchFamily="18" charset="0"/>
                <a:cs typeface="Times New Roman" pitchFamily="18" charset="0"/>
              </a:rPr>
              <a:t>at </a:t>
            </a:r>
            <a:r>
              <a:rPr lang="en-US" altLang="ko-KR" sz="2000" b="1" dirty="0" err="1" smtClean="0">
                <a:latin typeface="Times New Roman" pitchFamily="18" charset="0"/>
                <a:cs typeface="Times New Roman" pitchFamily="18" charset="0"/>
              </a:rPr>
              <a:t>Anmyon</a:t>
            </a:r>
            <a:endParaRPr lang="en-US" altLang="ko-KR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ko-KR" dirty="0"/>
              <a:t> </a:t>
            </a:r>
            <a:r>
              <a:rPr lang="en-US" altLang="ko-KR" dirty="0" smtClean="0"/>
              <a:t> - Aerosol</a:t>
            </a:r>
            <a:r>
              <a:rPr lang="en-US" altLang="ko-KR" dirty="0"/>
              <a:t>: PM10 mass </a:t>
            </a:r>
            <a:r>
              <a:rPr lang="en-US" altLang="ko-KR" dirty="0" smtClean="0"/>
              <a:t>concentration(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PM10 </a:t>
            </a:r>
            <a:r>
              <a:rPr lang="en-US" altLang="ko-KR" i="1" dirty="0">
                <a:latin typeface="Times New Roman" pitchFamily="18" charset="0"/>
                <a:cs typeface="Times New Roman" pitchFamily="18" charset="0"/>
              </a:rPr>
              <a:t>beta-ray</a:t>
            </a:r>
            <a:r>
              <a:rPr lang="en-US" altLang="ko-KR" dirty="0" smtClean="0"/>
              <a:t>)</a:t>
            </a:r>
          </a:p>
          <a:p>
            <a:r>
              <a:rPr lang="en-US" altLang="ko-KR" dirty="0"/>
              <a:t> </a:t>
            </a:r>
            <a:r>
              <a:rPr lang="en-US" altLang="ko-KR" dirty="0" smtClean="0"/>
              <a:t>              Size </a:t>
            </a:r>
            <a:r>
              <a:rPr lang="en-US" altLang="ko-KR" dirty="0"/>
              <a:t>distribution (</a:t>
            </a:r>
            <a:r>
              <a:rPr lang="en-US" altLang="ko-KR" i="1" dirty="0">
                <a:latin typeface="Times New Roman" pitchFamily="18" charset="0"/>
                <a:cs typeface="Times New Roman" pitchFamily="18" charset="0"/>
              </a:rPr>
              <a:t>APS,OPC</a:t>
            </a:r>
            <a:r>
              <a:rPr lang="en-US" altLang="ko-KR" dirty="0"/>
              <a:t>(</a:t>
            </a:r>
            <a:r>
              <a:rPr lang="en-US" altLang="ko-KR" i="1" dirty="0">
                <a:latin typeface="Times New Roman" pitchFamily="18" charset="0"/>
                <a:cs typeface="Times New Roman" pitchFamily="18" charset="0"/>
              </a:rPr>
              <a:t>0.3~20</a:t>
            </a:r>
            <a:r>
              <a:rPr lang="el-GR" altLang="ko-KR" i="1" dirty="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altLang="ko-KR" i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ko-KR" dirty="0" smtClean="0"/>
              <a:t>)) </a:t>
            </a:r>
          </a:p>
          <a:p>
            <a:r>
              <a:rPr lang="en-US" altLang="ko-KR" dirty="0"/>
              <a:t> </a:t>
            </a:r>
            <a:r>
              <a:rPr lang="en-US" altLang="ko-KR" dirty="0" smtClean="0"/>
              <a:t>              Chemical </a:t>
            </a:r>
            <a:r>
              <a:rPr lang="en-US" altLang="ko-KR" dirty="0"/>
              <a:t>components(</a:t>
            </a:r>
            <a:r>
              <a:rPr lang="en-US" altLang="ko-KR" i="1" dirty="0">
                <a:latin typeface="Times New Roman" pitchFamily="18" charset="0"/>
                <a:cs typeface="Times New Roman" pitchFamily="18" charset="0"/>
              </a:rPr>
              <a:t>IC</a:t>
            </a:r>
            <a:r>
              <a:rPr lang="en-US" altLang="ko-KR" dirty="0"/>
              <a:t>)</a:t>
            </a:r>
            <a:endParaRPr lang="en-US" altLang="ko-KR" dirty="0" smtClean="0"/>
          </a:p>
          <a:p>
            <a:r>
              <a:rPr lang="en-US" altLang="ko-KR" dirty="0"/>
              <a:t> </a:t>
            </a:r>
            <a:r>
              <a:rPr lang="en-US" altLang="ko-KR" dirty="0" smtClean="0"/>
              <a:t>              Vertical aerosol extinction coefficient profile(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LIDAR</a:t>
            </a:r>
            <a:r>
              <a:rPr lang="en-US" altLang="ko-KR" dirty="0" smtClean="0"/>
              <a:t>)</a:t>
            </a:r>
          </a:p>
          <a:p>
            <a:r>
              <a:rPr lang="en-US" altLang="ko-KR" dirty="0" smtClean="0"/>
              <a:t>               Scattering and absorption (</a:t>
            </a:r>
            <a:r>
              <a:rPr lang="en-US" altLang="ko-KR" i="1" dirty="0" err="1" smtClean="0">
                <a:latin typeface="Times New Roman" pitchFamily="18" charset="0"/>
                <a:cs typeface="Times New Roman" pitchFamily="18" charset="0"/>
              </a:rPr>
              <a:t>Nephelometer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ko-KR" i="1" dirty="0" err="1" smtClean="0">
                <a:latin typeface="Times New Roman" pitchFamily="18" charset="0"/>
                <a:cs typeface="Times New Roman" pitchFamily="18" charset="0"/>
              </a:rPr>
              <a:t>Aethalometer</a:t>
            </a:r>
            <a:r>
              <a:rPr lang="en-US" altLang="ko-KR" dirty="0" smtClean="0"/>
              <a:t>)</a:t>
            </a:r>
          </a:p>
          <a:p>
            <a:r>
              <a:rPr lang="en-US" altLang="ko-KR" dirty="0" smtClean="0"/>
              <a:t>  - Gases: Pollutants (</a:t>
            </a:r>
            <a:r>
              <a:rPr lang="en-US" altLang="ko-KR" dirty="0" err="1" smtClean="0"/>
              <a:t>NOx</a:t>
            </a:r>
            <a:r>
              <a:rPr lang="en-US" altLang="ko-KR" dirty="0" smtClean="0"/>
              <a:t>, SO</a:t>
            </a:r>
            <a:r>
              <a:rPr lang="en-US" altLang="ko-KR" baseline="-25000" dirty="0" smtClean="0"/>
              <a:t>2</a:t>
            </a:r>
            <a:r>
              <a:rPr lang="en-US" altLang="ko-KR" dirty="0" smtClean="0"/>
              <a:t>, CO, O</a:t>
            </a:r>
            <a:r>
              <a:rPr lang="en-US" altLang="ko-KR" baseline="-25000" dirty="0" smtClean="0"/>
              <a:t>3</a:t>
            </a:r>
            <a:r>
              <a:rPr lang="en-US" altLang="ko-KR" dirty="0"/>
              <a:t> </a:t>
            </a:r>
            <a:r>
              <a:rPr lang="en-US" altLang="ko-KR" dirty="0" smtClean="0"/>
              <a:t>)(</a:t>
            </a:r>
            <a:r>
              <a:rPr lang="en-US" altLang="ko-KR" i="1" dirty="0">
                <a:latin typeface="Times New Roman" pitchFamily="18" charset="0"/>
                <a:cs typeface="Times New Roman" pitchFamily="18" charset="0"/>
              </a:rPr>
              <a:t>Analyzer</a:t>
            </a:r>
            <a:r>
              <a:rPr lang="en-US" altLang="ko-KR" dirty="0" smtClean="0"/>
              <a:t>)</a:t>
            </a:r>
          </a:p>
          <a:p>
            <a:r>
              <a:rPr lang="en-US" altLang="ko-KR" dirty="0"/>
              <a:t> </a:t>
            </a:r>
            <a:r>
              <a:rPr lang="en-US" altLang="ko-KR" dirty="0" smtClean="0"/>
              <a:t>            GHGs(CO</a:t>
            </a:r>
            <a:r>
              <a:rPr lang="en-US" altLang="ko-KR" baseline="-25000" dirty="0" smtClean="0"/>
              <a:t>2</a:t>
            </a:r>
            <a:r>
              <a:rPr lang="en-US" altLang="ko-KR" dirty="0" smtClean="0"/>
              <a:t>, CH</a:t>
            </a:r>
            <a:r>
              <a:rPr lang="en-US" altLang="ko-KR" baseline="-25000" dirty="0" smtClean="0"/>
              <a:t>4</a:t>
            </a:r>
            <a:r>
              <a:rPr lang="en-US" altLang="ko-KR" dirty="0" smtClean="0"/>
              <a:t>, H</a:t>
            </a:r>
            <a:r>
              <a:rPr lang="en-US" altLang="ko-KR" baseline="-25000" dirty="0" smtClean="0"/>
              <a:t>2</a:t>
            </a:r>
            <a:r>
              <a:rPr lang="en-US" altLang="ko-KR" dirty="0"/>
              <a:t>O</a:t>
            </a:r>
            <a:r>
              <a:rPr lang="en-US" altLang="ko-KR" dirty="0" smtClean="0"/>
              <a:t>, N</a:t>
            </a:r>
            <a:r>
              <a:rPr lang="en-US" altLang="ko-KR" baseline="-25000" dirty="0" smtClean="0"/>
              <a:t>2</a:t>
            </a:r>
            <a:r>
              <a:rPr lang="en-US" altLang="ko-KR" dirty="0"/>
              <a:t>O</a:t>
            </a:r>
            <a:r>
              <a:rPr lang="en-US" altLang="ko-KR" dirty="0" smtClean="0"/>
              <a:t>)(</a:t>
            </a:r>
            <a:r>
              <a:rPr lang="en-US" altLang="ko-KR" i="1" dirty="0">
                <a:latin typeface="Times New Roman" pitchFamily="18" charset="0"/>
                <a:cs typeface="Times New Roman" pitchFamily="18" charset="0"/>
              </a:rPr>
              <a:t>CRDS, GC</a:t>
            </a:r>
            <a:r>
              <a:rPr lang="en-US" altLang="ko-KR" dirty="0" smtClean="0"/>
              <a:t>)</a:t>
            </a:r>
          </a:p>
          <a:p>
            <a:endParaRPr lang="en-US" altLang="ko-KR" sz="800" dirty="0"/>
          </a:p>
          <a:p>
            <a:r>
              <a:rPr lang="en-US" altLang="ko-KR" b="1" dirty="0" smtClean="0"/>
              <a:t> </a:t>
            </a:r>
            <a:r>
              <a:rPr lang="en-US" altLang="ko-KR" sz="2000" b="1" dirty="0" smtClean="0">
                <a:latin typeface="Times New Roman" pitchFamily="18" charset="0"/>
                <a:cs typeface="Times New Roman" pitchFamily="18" charset="0"/>
              </a:rPr>
              <a:t>at </a:t>
            </a:r>
            <a:r>
              <a:rPr lang="en-US" altLang="ko-KR" sz="2000" b="1" dirty="0" err="1" smtClean="0">
                <a:latin typeface="Times New Roman" pitchFamily="18" charset="0"/>
                <a:cs typeface="Times New Roman" pitchFamily="18" charset="0"/>
              </a:rPr>
              <a:t>Jeju</a:t>
            </a:r>
            <a:r>
              <a:rPr lang="en-US" altLang="ko-KR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000" b="1" dirty="0" err="1" smtClean="0">
                <a:latin typeface="Times New Roman" pitchFamily="18" charset="0"/>
                <a:cs typeface="Times New Roman" pitchFamily="18" charset="0"/>
              </a:rPr>
              <a:t>Gosan</a:t>
            </a:r>
            <a:r>
              <a:rPr lang="en-US" altLang="ko-KR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altLang="ko-KR" dirty="0" smtClean="0"/>
              <a:t>  - Aerosol: </a:t>
            </a:r>
            <a:r>
              <a:rPr lang="en-US" altLang="ko-KR" dirty="0"/>
              <a:t>PM10 mass </a:t>
            </a:r>
            <a:r>
              <a:rPr lang="en-US" altLang="ko-KR" dirty="0" smtClean="0"/>
              <a:t>concentration(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PM10 </a:t>
            </a:r>
            <a:r>
              <a:rPr lang="en-US" altLang="ko-KR" i="1" dirty="0">
                <a:latin typeface="Times New Roman" pitchFamily="18" charset="0"/>
                <a:cs typeface="Times New Roman" pitchFamily="18" charset="0"/>
              </a:rPr>
              <a:t>beta-ray</a:t>
            </a:r>
            <a:r>
              <a:rPr lang="en-US" altLang="ko-KR" dirty="0"/>
              <a:t>)</a:t>
            </a:r>
          </a:p>
          <a:p>
            <a:r>
              <a:rPr lang="en-US" altLang="ko-KR" dirty="0" smtClean="0"/>
              <a:t>               Size </a:t>
            </a:r>
            <a:r>
              <a:rPr lang="en-US" altLang="ko-KR" dirty="0"/>
              <a:t>distribution (</a:t>
            </a:r>
            <a:r>
              <a:rPr lang="en-US" altLang="ko-KR" i="1" dirty="0">
                <a:latin typeface="Times New Roman" pitchFamily="18" charset="0"/>
                <a:cs typeface="Times New Roman" pitchFamily="18" charset="0"/>
              </a:rPr>
              <a:t>APS,OPC</a:t>
            </a:r>
            <a:r>
              <a:rPr lang="en-US" altLang="ko-KR" dirty="0"/>
              <a:t>(</a:t>
            </a:r>
            <a:r>
              <a:rPr lang="en-US" altLang="ko-KR" i="1" dirty="0">
                <a:latin typeface="Times New Roman" pitchFamily="18" charset="0"/>
                <a:cs typeface="Times New Roman" pitchFamily="18" charset="0"/>
              </a:rPr>
              <a:t>0.3~20</a:t>
            </a:r>
            <a:r>
              <a:rPr lang="el-GR" altLang="ko-KR" i="1" dirty="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altLang="ko-KR" i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ko-KR" dirty="0"/>
              <a:t>)) </a:t>
            </a:r>
          </a:p>
          <a:p>
            <a:r>
              <a:rPr lang="en-US" altLang="ko-KR" dirty="0" smtClean="0"/>
              <a:t>               Condensation Particle Counter (CPC)</a:t>
            </a:r>
          </a:p>
          <a:p>
            <a:r>
              <a:rPr lang="en-US" altLang="ko-KR" dirty="0" smtClean="0"/>
              <a:t>  - Gases: Pollutants </a:t>
            </a:r>
            <a:r>
              <a:rPr lang="en-US" altLang="ko-KR" dirty="0"/>
              <a:t>(</a:t>
            </a:r>
            <a:r>
              <a:rPr lang="en-US" altLang="ko-KR" dirty="0" err="1"/>
              <a:t>NOx</a:t>
            </a:r>
            <a:r>
              <a:rPr lang="en-US" altLang="ko-KR" dirty="0"/>
              <a:t>, SO</a:t>
            </a:r>
            <a:r>
              <a:rPr lang="en-US" altLang="ko-KR" baseline="-25000" dirty="0"/>
              <a:t>2</a:t>
            </a:r>
            <a:r>
              <a:rPr lang="en-US" altLang="ko-KR" dirty="0"/>
              <a:t>, CO, O</a:t>
            </a:r>
            <a:r>
              <a:rPr lang="en-US" altLang="ko-KR" baseline="-25000" dirty="0"/>
              <a:t>3</a:t>
            </a:r>
            <a:r>
              <a:rPr lang="en-US" altLang="ko-KR" dirty="0"/>
              <a:t> </a:t>
            </a:r>
            <a:r>
              <a:rPr lang="en-US" altLang="ko-KR" dirty="0" smtClean="0"/>
              <a:t>)(</a:t>
            </a:r>
            <a:r>
              <a:rPr lang="en-US" altLang="ko-KR" i="1" dirty="0">
                <a:latin typeface="Times New Roman" pitchFamily="18" charset="0"/>
                <a:cs typeface="Times New Roman" pitchFamily="18" charset="0"/>
              </a:rPr>
              <a:t>Analyzer</a:t>
            </a:r>
            <a:r>
              <a:rPr lang="en-US" altLang="ko-KR" dirty="0" smtClean="0"/>
              <a:t>)</a:t>
            </a:r>
            <a:endParaRPr lang="en-US" altLang="ko-KR" dirty="0"/>
          </a:p>
          <a:p>
            <a:r>
              <a:rPr lang="en-US" altLang="ko-KR" dirty="0"/>
              <a:t>  </a:t>
            </a:r>
            <a:r>
              <a:rPr lang="en-US" altLang="ko-KR" dirty="0" smtClean="0"/>
              <a:t>           </a:t>
            </a:r>
            <a:r>
              <a:rPr lang="en-US" altLang="ko-KR" dirty="0"/>
              <a:t>GHGs(CO</a:t>
            </a:r>
            <a:r>
              <a:rPr lang="en-US" altLang="ko-KR" baseline="-25000" dirty="0"/>
              <a:t>2</a:t>
            </a:r>
            <a:r>
              <a:rPr lang="en-US" altLang="ko-KR" dirty="0"/>
              <a:t>, CH</a:t>
            </a:r>
            <a:r>
              <a:rPr lang="en-US" altLang="ko-KR" baseline="-25000" dirty="0"/>
              <a:t>4</a:t>
            </a:r>
            <a:r>
              <a:rPr lang="en-US" altLang="ko-KR" dirty="0"/>
              <a:t>, H</a:t>
            </a:r>
            <a:r>
              <a:rPr lang="en-US" altLang="ko-KR" baseline="-25000" dirty="0"/>
              <a:t>2</a:t>
            </a:r>
            <a:r>
              <a:rPr lang="en-US" altLang="ko-KR" dirty="0"/>
              <a:t>O, N</a:t>
            </a:r>
            <a:r>
              <a:rPr lang="en-US" altLang="ko-KR" baseline="-25000" dirty="0"/>
              <a:t>2</a:t>
            </a:r>
            <a:r>
              <a:rPr lang="en-US" altLang="ko-KR" dirty="0"/>
              <a:t>O</a:t>
            </a:r>
            <a:r>
              <a:rPr lang="en-US" altLang="ko-KR" dirty="0" smtClean="0"/>
              <a:t>)(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CRDS, GC</a:t>
            </a:r>
            <a:r>
              <a:rPr lang="en-US" altLang="ko-KR" dirty="0" smtClean="0"/>
              <a:t>)</a:t>
            </a:r>
            <a:endParaRPr lang="en-US" altLang="ko-KR" dirty="0"/>
          </a:p>
          <a:p>
            <a:endParaRPr lang="en-US" altLang="ko-KR" dirty="0"/>
          </a:p>
        </p:txBody>
      </p:sp>
      <p:sp>
        <p:nvSpPr>
          <p:cNvPr id="9" name="TextBox 8"/>
          <p:cNvSpPr txBox="1"/>
          <p:nvPr/>
        </p:nvSpPr>
        <p:spPr>
          <a:xfrm>
            <a:off x="323528" y="6156012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    </a:t>
            </a:r>
            <a:r>
              <a:rPr lang="en-US" altLang="ko-KR" b="1" i="1" dirty="0" smtClean="0">
                <a:latin typeface="Times New Roman" pitchFamily="18" charset="0"/>
                <a:cs typeface="Times New Roman" pitchFamily="18" charset="0"/>
              </a:rPr>
              <a:t>Meteorological elements at 3 sites are also observed.</a:t>
            </a:r>
            <a:endParaRPr lang="ko-KR" alt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3435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17192" y="1174622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92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484120" y="1174622"/>
            <a:ext cx="86995" cy="0"/>
          </a:xfrm>
          <a:custGeom>
            <a:avLst/>
            <a:gdLst/>
            <a:ahLst/>
            <a:cxnLst/>
            <a:rect l="l" t="t" r="r" b="b"/>
            <a:pathLst>
              <a:path w="86994">
                <a:moveTo>
                  <a:pt x="0" y="0"/>
                </a:moveTo>
                <a:lnTo>
                  <a:pt x="86868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07340" y="459359"/>
            <a:ext cx="6192520" cy="1097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Times New Roman" pitchFamily="18" charset="0"/>
                <a:cs typeface="Times New Roman" pitchFamily="18" charset="0"/>
              </a:rPr>
              <a:t>Remote</a:t>
            </a:r>
            <a:r>
              <a:rPr sz="1800" b="1" spc="-9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b="1" spc="-5" dirty="0">
                <a:latin typeface="Times New Roman" pitchFamily="18" charset="0"/>
                <a:cs typeface="Times New Roman" pitchFamily="18" charset="0"/>
              </a:rPr>
              <a:t>sensing</a:t>
            </a:r>
            <a:endParaRPr sz="1800" b="1">
              <a:latin typeface="Times New Roman" pitchFamily="18" charset="0"/>
              <a:cs typeface="Times New Roman" pitchFamily="18" charset="0"/>
            </a:endParaRPr>
          </a:p>
          <a:p>
            <a:pPr marL="384175" indent="-219075">
              <a:lnSpc>
                <a:spcPct val="100000"/>
              </a:lnSpc>
              <a:spcBef>
                <a:spcPts val="1080"/>
              </a:spcBef>
              <a:buChar char="-"/>
              <a:tabLst>
                <a:tab pos="384810" algn="l"/>
              </a:tabLst>
            </a:pPr>
            <a:r>
              <a:rPr sz="1800" b="1" spc="-5" dirty="0">
                <a:latin typeface="Times New Roman" pitchFamily="18" charset="0"/>
                <a:cs typeface="Times New Roman" pitchFamily="18" charset="0"/>
              </a:rPr>
              <a:t>Pandora </a:t>
            </a:r>
            <a:r>
              <a:rPr sz="1800" b="1" spc="2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sz="1800" b="1" u="sng" spc="2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sz="1800" b="1" spc="30" baseline="-20833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sz="1800" b="1" u="sng" spc="2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sz="1800" b="1" u="sng" spc="-20" dirty="0">
                <a:latin typeface="Times New Roman" pitchFamily="18" charset="0"/>
                <a:cs typeface="Times New Roman" pitchFamily="18" charset="0"/>
              </a:rPr>
              <a:t>NO</a:t>
            </a:r>
            <a:r>
              <a:rPr sz="1800" b="1" spc="-30" baseline="-20833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sz="1800" b="1" spc="-2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sz="1800" b="1" spc="-5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sz="1800" b="1" spc="-7" baseline="-20833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sz="1800" b="1" spc="-5" dirty="0">
                <a:latin typeface="Times New Roman" pitchFamily="18" charset="0"/>
                <a:cs typeface="Times New Roman" pitchFamily="18" charset="0"/>
              </a:rPr>
              <a:t>O, SO</a:t>
            </a:r>
            <a:r>
              <a:rPr sz="1800" b="1" spc="-7" baseline="-20833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sz="1800" b="1" spc="-5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sz="1800" b="1" dirty="0">
                <a:latin typeface="Times New Roman" pitchFamily="18" charset="0"/>
                <a:cs typeface="Times New Roman" pitchFamily="18" charset="0"/>
              </a:rPr>
              <a:t>HCHO),</a:t>
            </a:r>
            <a:r>
              <a:rPr sz="1800" b="1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b="1" spc="-5" dirty="0">
                <a:latin typeface="Times New Roman" pitchFamily="18" charset="0"/>
                <a:cs typeface="Times New Roman" pitchFamily="18" charset="0"/>
              </a:rPr>
              <a:t>AERONET(AOD)</a:t>
            </a:r>
            <a:endParaRPr sz="1800" b="1">
              <a:latin typeface="Times New Roman" pitchFamily="18" charset="0"/>
              <a:cs typeface="Times New Roman" pitchFamily="18" charset="0"/>
            </a:endParaRPr>
          </a:p>
          <a:p>
            <a:pPr marL="384175" indent="-219075">
              <a:lnSpc>
                <a:spcPts val="2155"/>
              </a:lnSpc>
              <a:spcBef>
                <a:spcPts val="1080"/>
              </a:spcBef>
              <a:buChar char="-"/>
              <a:tabLst>
                <a:tab pos="384810" algn="l"/>
              </a:tabLst>
            </a:pPr>
            <a:r>
              <a:rPr sz="1800" b="1" spc="-5" dirty="0">
                <a:latin typeface="Times New Roman" pitchFamily="18" charset="0"/>
                <a:cs typeface="Times New Roman" pitchFamily="18" charset="0"/>
              </a:rPr>
              <a:t>LIDAR </a:t>
            </a:r>
            <a:r>
              <a:rPr sz="1800" b="1" dirty="0">
                <a:latin typeface="Times New Roman" pitchFamily="18" charset="0"/>
                <a:cs typeface="Times New Roman" pitchFamily="18" charset="0"/>
              </a:rPr>
              <a:t>: Vertical </a:t>
            </a:r>
            <a:r>
              <a:rPr sz="1800" b="1" spc="-5" dirty="0">
                <a:latin typeface="Times New Roman" pitchFamily="18" charset="0"/>
                <a:cs typeface="Times New Roman" pitchFamily="18" charset="0"/>
              </a:rPr>
              <a:t>profile of</a:t>
            </a:r>
            <a:r>
              <a:rPr sz="1800" b="1" spc="-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b="1" spc="-5" dirty="0">
                <a:latin typeface="Times New Roman" pitchFamily="18" charset="0"/>
                <a:cs typeface="Times New Roman" pitchFamily="18" charset="0"/>
              </a:rPr>
              <a:t>aerosol.</a:t>
            </a:r>
            <a:endParaRPr sz="1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842506" y="3722215"/>
            <a:ext cx="1980056" cy="30311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86376" y="3722215"/>
            <a:ext cx="1980056" cy="30311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86376" y="1415796"/>
            <a:ext cx="4031996" cy="22679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0233" y="1700822"/>
            <a:ext cx="4741799" cy="48145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3988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0727" y="381262"/>
            <a:ext cx="729236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Risk reduction measurements for GEO-CAPE:</a:t>
            </a:r>
            <a:endParaRPr lang="en-US" sz="2400" dirty="0"/>
          </a:p>
          <a:p>
            <a:r>
              <a:rPr lang="en-US" sz="2400" b="1" dirty="0"/>
              <a:t>A US-Korea joint field campaign </a:t>
            </a:r>
            <a:r>
              <a:rPr lang="en-US" sz="2400" b="1" dirty="0" smtClean="0"/>
              <a:t>(KORUS-WQ) in </a:t>
            </a:r>
            <a:r>
              <a:rPr lang="en-US" sz="2400" b="1" dirty="0"/>
              <a:t>the East Sea and Yellow Sea</a:t>
            </a:r>
            <a:endParaRPr lang="en-US" sz="2400" dirty="0"/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US Steering Group: GEO-CAPE Ocean Color Science Working </a:t>
            </a:r>
            <a:r>
              <a:rPr lang="en-US" sz="2400" dirty="0" smtClean="0"/>
              <a:t>Group </a:t>
            </a:r>
            <a:r>
              <a:rPr lang="en-US" sz="2400" i="1" dirty="0" smtClean="0"/>
              <a:t>(</a:t>
            </a:r>
            <a:r>
              <a:rPr lang="en-US" sz="2000" i="1" dirty="0" smtClean="0"/>
              <a:t>ZP Lee first author of Whitepaper</a:t>
            </a:r>
            <a:r>
              <a:rPr lang="en-US" sz="2400" i="1" dirty="0" smtClean="0"/>
              <a:t>)</a:t>
            </a:r>
          </a:p>
          <a:p>
            <a:endParaRPr lang="en-US" sz="2400" dirty="0"/>
          </a:p>
          <a:p>
            <a:r>
              <a:rPr lang="en-US" sz="2400" dirty="0"/>
              <a:t>Korean Steering Group: </a:t>
            </a:r>
            <a:r>
              <a:rPr lang="en-US" sz="2400" dirty="0" err="1"/>
              <a:t>Youngje</a:t>
            </a:r>
            <a:r>
              <a:rPr lang="en-US" sz="2400" dirty="0"/>
              <a:t> Park, Yu-Hwan </a:t>
            </a:r>
            <a:r>
              <a:rPr lang="en-US" sz="2400" dirty="0" err="1"/>
              <a:t>Ahn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70726" y="4019996"/>
            <a:ext cx="8084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Goal of GEO-</a:t>
            </a:r>
            <a:r>
              <a:rPr lang="en-US" sz="2400" b="1" dirty="0" smtClean="0"/>
              <a:t>CAPE </a:t>
            </a:r>
            <a:r>
              <a:rPr lang="en-US" sz="2400" b="1" dirty="0"/>
              <a:t>this field campaign</a:t>
            </a:r>
            <a:r>
              <a:rPr lang="en-US" sz="2400" b="1" dirty="0" smtClean="0"/>
              <a:t>: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Address the impact of short-term processes on longer and large scale biogeochemical dynamics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Obtain unique data for risk reduction analyses for GEO-CAPE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7039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2268" y="172168"/>
            <a:ext cx="8711731" cy="6555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Justification/ Logic</a:t>
            </a:r>
            <a:r>
              <a:rPr lang="en-US" sz="2800" b="1" dirty="0" smtClean="0"/>
              <a:t>: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Processes/ Features: eddy fields, bloom dynamics, CDOM production and removal, big tides, dynamic particle </a:t>
            </a:r>
            <a:r>
              <a:rPr lang="en-US" sz="2800" dirty="0" smtClean="0"/>
              <a:t>features</a:t>
            </a:r>
          </a:p>
          <a:p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Leverages financial support by the GOCI team for ship time, logistics and satellite data resources</a:t>
            </a:r>
          </a:p>
          <a:p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GOCI </a:t>
            </a:r>
            <a:r>
              <a:rPr lang="en-US" sz="2800" dirty="0"/>
              <a:t>is the only ocean color sensor in geosynchronous </a:t>
            </a:r>
            <a:r>
              <a:rPr lang="en-US" sz="2800" dirty="0" smtClean="0"/>
              <a:t>orbit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Atmospheric correction opportunities</a:t>
            </a:r>
          </a:p>
          <a:p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KORUS-AQ Synergy: Plus </a:t>
            </a:r>
            <a:r>
              <a:rPr lang="en-US" sz="2800" dirty="0"/>
              <a:t>l</a:t>
            </a:r>
            <a:r>
              <a:rPr lang="en-US" sz="2800" dirty="0" smtClean="0"/>
              <a:t>egwork, infrastructure, interdisciplinary opportunities</a:t>
            </a:r>
          </a:p>
        </p:txBody>
      </p:sp>
    </p:spTree>
    <p:extLst>
      <p:ext uri="{BB962C8B-B14F-4D97-AF65-F5344CB8AC3E}">
        <p14:creationId xmlns:p14="http://schemas.microsoft.com/office/powerpoint/2010/main" val="340939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ORUS-AQ titl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28"/>
            <a:ext cx="9144000" cy="25768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8887" y="3314031"/>
            <a:ext cx="7459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4025" indent="-454025"/>
            <a:r>
              <a:rPr lang="en-US" dirty="0" smtClean="0"/>
              <a:t>Funding was applied primarily to instrument the DC-8 Aircraft with limited funds for additional ground measurements and modeling support.</a:t>
            </a:r>
          </a:p>
        </p:txBody>
      </p:sp>
    </p:spTree>
    <p:extLst>
      <p:ext uri="{BB962C8B-B14F-4D97-AF65-F5344CB8AC3E}">
        <p14:creationId xmlns:p14="http://schemas.microsoft.com/office/powerpoint/2010/main" val="336351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nnur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0260"/>
            <a:ext cx="9132436" cy="4418488"/>
          </a:xfrm>
          <a:prstGeom prst="rect">
            <a:avLst/>
          </a:prstGeom>
        </p:spPr>
      </p:pic>
      <p:pic>
        <p:nvPicPr>
          <p:cNvPr id="7" name="Picture 6" descr="Onuri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4198"/>
            <a:ext cx="9144000" cy="11853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59017" y="192414"/>
            <a:ext cx="533791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/>
                <a:cs typeface="Times New Roman"/>
              </a:rPr>
              <a:t>RV </a:t>
            </a:r>
            <a:r>
              <a:rPr lang="en-US" sz="3200" i="1" dirty="0" err="1" smtClean="0">
                <a:latin typeface="Times New Roman"/>
                <a:cs typeface="Times New Roman"/>
              </a:rPr>
              <a:t>Onnuri</a:t>
            </a:r>
            <a:r>
              <a:rPr lang="en-US" sz="3200" i="1" dirty="0" smtClean="0">
                <a:latin typeface="Times New Roman"/>
                <a:cs typeface="Times New Roman"/>
              </a:rPr>
              <a:t>  (presently 17 DAS)</a:t>
            </a:r>
            <a:endParaRPr lang="en-US" sz="3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9812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ticle_2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76" y="671002"/>
            <a:ext cx="8625834" cy="61869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" y="14015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Where? Not entirely sure yet.  Need to plan over-flights soon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1943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7331.nrlssc.navy.mil/outgoing/goci/goci.2011133.00.hdf_warp.hdf_chlor_a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2442" y="627184"/>
            <a:ext cx="7200054" cy="6106991"/>
          </a:xfrm>
          <a:prstGeom prst="rect">
            <a:avLst/>
          </a:prstGeom>
          <a:noFill/>
        </p:spPr>
      </p:pic>
      <p:pic>
        <p:nvPicPr>
          <p:cNvPr id="3" name="Picture 4" descr="http://www7331.nrlssc.navy.mil/outgoing/goci/goci.2011133.01.hdf_warp.hdf_chlor_a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2442" y="627184"/>
            <a:ext cx="7200054" cy="6106991"/>
          </a:xfrm>
          <a:prstGeom prst="rect">
            <a:avLst/>
          </a:prstGeom>
          <a:noFill/>
        </p:spPr>
      </p:pic>
      <p:pic>
        <p:nvPicPr>
          <p:cNvPr id="4" name="Picture 6" descr="http://www7331.nrlssc.navy.mil/outgoing/goci/goci.2011133.02.hdf_warp.hdf_chlor_a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2442" y="627184"/>
            <a:ext cx="7200054" cy="6106991"/>
          </a:xfrm>
          <a:prstGeom prst="rect">
            <a:avLst/>
          </a:prstGeom>
          <a:noFill/>
        </p:spPr>
      </p:pic>
      <p:pic>
        <p:nvPicPr>
          <p:cNvPr id="5" name="Picture 8" descr="http://www7331.nrlssc.navy.mil/outgoing/goci/goci.2011133.03.hdf_warp.hdf_chlor_a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2442" y="627184"/>
            <a:ext cx="7200054" cy="6106991"/>
          </a:xfrm>
          <a:prstGeom prst="rect">
            <a:avLst/>
          </a:prstGeom>
          <a:noFill/>
        </p:spPr>
      </p:pic>
      <p:pic>
        <p:nvPicPr>
          <p:cNvPr id="6" name="Picture 10" descr="http://www7331.nrlssc.navy.mil/outgoing/goci/goci.2011133.04.hdf_warp.hdf_chlor_a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2442" y="627184"/>
            <a:ext cx="7200054" cy="6106991"/>
          </a:xfrm>
          <a:prstGeom prst="rect">
            <a:avLst/>
          </a:prstGeom>
          <a:noFill/>
        </p:spPr>
      </p:pic>
      <p:pic>
        <p:nvPicPr>
          <p:cNvPr id="7" name="Picture 12" descr="http://www7331.nrlssc.navy.mil/outgoing/goci/goci.2011133.05.hdf_warp.hdf_chlor_a.pn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2442" y="627184"/>
            <a:ext cx="7200054" cy="6106991"/>
          </a:xfrm>
          <a:prstGeom prst="rect">
            <a:avLst/>
          </a:prstGeom>
          <a:noFill/>
        </p:spPr>
      </p:pic>
      <p:pic>
        <p:nvPicPr>
          <p:cNvPr id="8" name="Picture 14" descr="http://www7331.nrlssc.navy.mil/outgoing/goci/goci.2011133.06.hdf_warp.hdf_chlor_a.pn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2442" y="627184"/>
            <a:ext cx="7200054" cy="6106991"/>
          </a:xfrm>
          <a:prstGeom prst="rect">
            <a:avLst/>
          </a:prstGeom>
          <a:noFill/>
        </p:spPr>
      </p:pic>
      <p:pic>
        <p:nvPicPr>
          <p:cNvPr id="9" name="Picture 16" descr="http://www7331.nrlssc.navy.mil/outgoing/goci/goci.2011133.07.hdf_warp.hdf_chlor_a.pn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2442" y="627184"/>
            <a:ext cx="7200054" cy="610699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414010"/>
            <a:ext cx="1676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Sequence </a:t>
            </a:r>
          </a:p>
          <a:p>
            <a:r>
              <a:rPr lang="en-US" sz="2000" dirty="0" smtClean="0"/>
              <a:t>Chlorophyll</a:t>
            </a:r>
          </a:p>
          <a:p>
            <a:endParaRPr lang="en-US" sz="2000" dirty="0" smtClean="0"/>
          </a:p>
          <a:p>
            <a:r>
              <a:rPr lang="en-US" sz="2000" dirty="0" smtClean="0"/>
              <a:t>May 13, 2011  </a:t>
            </a:r>
          </a:p>
          <a:p>
            <a:endParaRPr lang="en-US" sz="2000" dirty="0" smtClean="0"/>
          </a:p>
          <a:p>
            <a:r>
              <a:rPr lang="en-US" sz="2000" dirty="0" smtClean="0"/>
              <a:t> (Bob </a:t>
            </a:r>
            <a:r>
              <a:rPr lang="en-US" sz="2000" dirty="0" err="1" smtClean="0"/>
              <a:t>Arnone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 </a:t>
            </a:r>
            <a:endParaRPr lang="en-US" sz="1400" dirty="0" smtClean="0"/>
          </a:p>
          <a:p>
            <a:r>
              <a:rPr lang="en-US" sz="1400" dirty="0" smtClean="0"/>
              <a:t>Flow fields</a:t>
            </a:r>
          </a:p>
          <a:p>
            <a:r>
              <a:rPr lang="en-US" sz="1400" dirty="0" smtClean="0"/>
              <a:t>Sources and</a:t>
            </a:r>
          </a:p>
          <a:p>
            <a:r>
              <a:rPr lang="en-US" sz="1400" dirty="0" smtClean="0"/>
              <a:t>     Sinks </a:t>
            </a:r>
          </a:p>
          <a:p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905000" y="152400"/>
            <a:ext cx="5763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Geostationary Ocean Color Imager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24600" y="4720709"/>
            <a:ext cx="847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Korean</a:t>
            </a:r>
          </a:p>
          <a:p>
            <a:r>
              <a:rPr lang="en-US" dirty="0" smtClean="0"/>
              <a:t> Strait 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951321" y="3183999"/>
            <a:ext cx="732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South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Korea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76199" y="1981200"/>
            <a:ext cx="8597320" cy="4654378"/>
            <a:chOff x="76199" y="1981200"/>
            <a:chExt cx="8597320" cy="4654378"/>
          </a:xfrm>
        </p:grpSpPr>
        <p:grpSp>
          <p:nvGrpSpPr>
            <p:cNvPr id="13" name="Group 12"/>
            <p:cNvGrpSpPr/>
            <p:nvPr/>
          </p:nvGrpSpPr>
          <p:grpSpPr>
            <a:xfrm>
              <a:off x="76199" y="1981200"/>
              <a:ext cx="8597320" cy="4654378"/>
              <a:chOff x="76199" y="1981200"/>
              <a:chExt cx="8597320" cy="4654378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76199" y="1981200"/>
                <a:ext cx="8597320" cy="4654378"/>
                <a:chOff x="76199" y="1981200"/>
                <a:chExt cx="8597320" cy="4654378"/>
              </a:xfrm>
            </p:grpSpPr>
            <p:sp>
              <p:nvSpPr>
                <p:cNvPr id="17" name="Rounded Rectangle 16"/>
                <p:cNvSpPr/>
                <p:nvPr/>
              </p:nvSpPr>
              <p:spPr>
                <a:xfrm>
                  <a:off x="4786558" y="4267200"/>
                  <a:ext cx="1538042" cy="1447800"/>
                </a:xfrm>
                <a:prstGeom prst="round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ounded Rectangle 17"/>
                <p:cNvSpPr/>
                <p:nvPr/>
              </p:nvSpPr>
              <p:spPr>
                <a:xfrm>
                  <a:off x="4648200" y="2514600"/>
                  <a:ext cx="1295400" cy="1076712"/>
                </a:xfrm>
                <a:prstGeom prst="round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5405828" y="5181600"/>
                  <a:ext cx="73770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Cheju do</a:t>
                  </a:r>
                </a:p>
                <a:p>
                  <a:r>
                    <a:rPr lang="en-US" sz="1200" dirty="0" smtClean="0"/>
                    <a:t>Island    </a:t>
                  </a:r>
                  <a:endParaRPr lang="en-US" sz="1200" dirty="0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7668116" y="1981200"/>
                  <a:ext cx="1005403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Japan </a:t>
                  </a:r>
                </a:p>
                <a:p>
                  <a:r>
                    <a:rPr lang="en-US" dirty="0" smtClean="0"/>
                    <a:t>East Sea </a:t>
                  </a:r>
                  <a:endParaRPr lang="en-US" dirty="0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5622164" y="2685364"/>
                  <a:ext cx="7024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</a:rPr>
                    <a:t>Seoul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3659312" y="4315999"/>
                  <a:ext cx="1123897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err="1" smtClean="0"/>
                    <a:t>Gageocho</a:t>
                  </a:r>
                  <a:r>
                    <a:rPr lang="en-US" sz="1600" dirty="0" smtClean="0"/>
                    <a:t>_</a:t>
                  </a:r>
                </a:p>
                <a:p>
                  <a:r>
                    <a:rPr lang="en-US" sz="1600" dirty="0" smtClean="0"/>
                    <a:t>stations </a:t>
                  </a:r>
                  <a:endParaRPr lang="en-US" sz="1600" dirty="0"/>
                </a:p>
              </p:txBody>
            </p:sp>
            <p:sp>
              <p:nvSpPr>
                <p:cNvPr id="23" name="Right Arrow 22"/>
                <p:cNvSpPr/>
                <p:nvPr/>
              </p:nvSpPr>
              <p:spPr>
                <a:xfrm>
                  <a:off x="4648200" y="4572000"/>
                  <a:ext cx="304800" cy="129659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4" name="Group 23"/>
                <p:cNvGrpSpPr/>
                <p:nvPr/>
              </p:nvGrpSpPr>
              <p:grpSpPr>
                <a:xfrm>
                  <a:off x="76199" y="3727622"/>
                  <a:ext cx="2422187" cy="2907956"/>
                  <a:chOff x="1011677" y="2014240"/>
                  <a:chExt cx="2422187" cy="2907956"/>
                </a:xfrm>
              </p:grpSpPr>
              <p:pic>
                <p:nvPicPr>
                  <p:cNvPr id="25" name="Picture 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0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1011677" y="2014240"/>
                    <a:ext cx="2422187" cy="290795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1110700" y="2999173"/>
                    <a:ext cx="113140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AERONET 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sp>
            <p:nvSpPr>
              <p:cNvPr id="15" name="Right Arrow 14"/>
              <p:cNvSpPr/>
              <p:nvPr/>
            </p:nvSpPr>
            <p:spPr>
              <a:xfrm rot="20226795">
                <a:off x="5982629" y="4653947"/>
                <a:ext cx="533400" cy="243274"/>
              </a:xfrm>
              <a:prstGeom prst="rightArrow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ight Arrow 15"/>
              <p:cNvSpPr/>
              <p:nvPr/>
            </p:nvSpPr>
            <p:spPr>
              <a:xfrm rot="17288442">
                <a:off x="6905440" y="3923453"/>
                <a:ext cx="533400" cy="142071"/>
              </a:xfrm>
              <a:prstGeom prst="rightArrow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7620493" y="2870157"/>
              <a:ext cx="73129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/>
                <a:t>Ullung</a:t>
              </a:r>
              <a:r>
                <a:rPr lang="en-US" sz="1100" dirty="0" smtClean="0"/>
                <a:t> do</a:t>
              </a:r>
            </a:p>
            <a:p>
              <a:r>
                <a:rPr lang="en-US" sz="1100" dirty="0" smtClean="0"/>
                <a:t>Island </a:t>
              </a:r>
              <a:endParaRPr lang="en-US" sz="1100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7536441" y="2965639"/>
              <a:ext cx="84052" cy="92489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urved Down Arrow 30"/>
            <p:cNvSpPr/>
            <p:nvPr/>
          </p:nvSpPr>
          <p:spPr>
            <a:xfrm rot="18193020">
              <a:off x="6927964" y="2698725"/>
              <a:ext cx="1057971" cy="371783"/>
            </a:xfrm>
            <a:prstGeom prst="curvedDown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860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 descr="http://www7331.nrlssc.navy.mil/outgoing/goci/goci.2011133.00.hdf_warp.hdf_chlor_a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-152400"/>
            <a:ext cx="7924800" cy="7041605"/>
          </a:xfrm>
          <a:prstGeom prst="rect">
            <a:avLst/>
          </a:prstGeom>
          <a:noFill/>
        </p:spPr>
      </p:pic>
      <p:pic>
        <p:nvPicPr>
          <p:cNvPr id="212996" name="Picture 4" descr="http://www7331.nrlssc.navy.mil/outgoing/goci/goci.2011133.01.hdf_warp.hdf_chlor_a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-152400"/>
            <a:ext cx="7924800" cy="7041605"/>
          </a:xfrm>
          <a:prstGeom prst="rect">
            <a:avLst/>
          </a:prstGeom>
          <a:noFill/>
        </p:spPr>
      </p:pic>
      <p:pic>
        <p:nvPicPr>
          <p:cNvPr id="212998" name="Picture 6" descr="http://www7331.nrlssc.navy.mil/outgoing/goci/goci.2011133.02.hdf_warp.hdf_chlor_a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-152400"/>
            <a:ext cx="7924800" cy="7041605"/>
          </a:xfrm>
          <a:prstGeom prst="rect">
            <a:avLst/>
          </a:prstGeom>
          <a:noFill/>
        </p:spPr>
      </p:pic>
      <p:pic>
        <p:nvPicPr>
          <p:cNvPr id="213000" name="Picture 8" descr="http://www7331.nrlssc.navy.mil/outgoing/goci/goci.2011133.03.hdf_warp.hdf_chlor_a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-152400"/>
            <a:ext cx="7924800" cy="7041605"/>
          </a:xfrm>
          <a:prstGeom prst="rect">
            <a:avLst/>
          </a:prstGeom>
          <a:noFill/>
        </p:spPr>
      </p:pic>
      <p:pic>
        <p:nvPicPr>
          <p:cNvPr id="213002" name="Picture 10" descr="http://www7331.nrlssc.navy.mil/outgoing/goci/goci.2011133.04.hdf_warp.hdf_chlor_a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-152400"/>
            <a:ext cx="7924800" cy="7041605"/>
          </a:xfrm>
          <a:prstGeom prst="rect">
            <a:avLst/>
          </a:prstGeom>
          <a:noFill/>
        </p:spPr>
      </p:pic>
      <p:pic>
        <p:nvPicPr>
          <p:cNvPr id="213004" name="Picture 12" descr="http://www7331.nrlssc.navy.mil/outgoing/goci/goci.2011133.05.hdf_warp.hdf_chlor_a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-152400"/>
            <a:ext cx="7924800" cy="7041605"/>
          </a:xfrm>
          <a:prstGeom prst="rect">
            <a:avLst/>
          </a:prstGeom>
          <a:noFill/>
        </p:spPr>
      </p:pic>
      <p:pic>
        <p:nvPicPr>
          <p:cNvPr id="213006" name="Picture 14" descr="http://www7331.nrlssc.navy.mil/outgoing/goci/goci.2011133.06.hdf_warp.hdf_chlor_a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-152400"/>
            <a:ext cx="7924800" cy="7041605"/>
          </a:xfrm>
          <a:prstGeom prst="rect">
            <a:avLst/>
          </a:prstGeom>
          <a:noFill/>
        </p:spPr>
      </p:pic>
      <p:pic>
        <p:nvPicPr>
          <p:cNvPr id="213008" name="Picture 16" descr="http://www7331.nrlssc.navy.mil/outgoing/goci/goci.2011133.07.hdf_warp.hdf_chlor_a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-152400"/>
            <a:ext cx="7924800" cy="704160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838200"/>
            <a:ext cx="16764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8  Sequence </a:t>
            </a:r>
          </a:p>
          <a:p>
            <a:r>
              <a:rPr lang="en-US" sz="2000" dirty="0" smtClean="0"/>
              <a:t>Chlorophyll</a:t>
            </a:r>
          </a:p>
          <a:p>
            <a:endParaRPr lang="en-US" sz="2000" dirty="0" smtClean="0"/>
          </a:p>
          <a:p>
            <a:r>
              <a:rPr lang="en-US" sz="2000" dirty="0" smtClean="0"/>
              <a:t>May 13, 2011  </a:t>
            </a:r>
          </a:p>
          <a:p>
            <a:endParaRPr lang="en-US" sz="2000" dirty="0" smtClean="0"/>
          </a:p>
          <a:p>
            <a:r>
              <a:rPr lang="en-US" sz="2000" dirty="0" smtClean="0"/>
              <a:t> Tidal </a:t>
            </a:r>
          </a:p>
          <a:p>
            <a:r>
              <a:rPr lang="en-US" sz="2000" dirty="0" smtClean="0"/>
              <a:t>Response </a:t>
            </a:r>
            <a:endParaRPr lang="en-US" sz="1400" dirty="0" smtClean="0"/>
          </a:p>
          <a:p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1905000" y="152400"/>
            <a:ext cx="5763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Geostationary Ocean Color Imager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03062" y="5410200"/>
            <a:ext cx="1330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Korea Strait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00800" y="1828800"/>
            <a:ext cx="831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South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Korea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05400" y="5594866"/>
            <a:ext cx="1176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Cheju do   </a:t>
            </a:r>
          </a:p>
        </p:txBody>
      </p:sp>
      <p:sp>
        <p:nvSpPr>
          <p:cNvPr id="5" name="Right Arrow 4"/>
          <p:cNvSpPr/>
          <p:nvPr/>
        </p:nvSpPr>
        <p:spPr>
          <a:xfrm rot="20955860">
            <a:off x="3899791" y="5063762"/>
            <a:ext cx="1447800" cy="4572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13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 descr="http://www7331.nrlssc.navy.mil/outgoing/goci/goci.2011133.00.hdf_warp.hdf_chlor_a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331591"/>
            <a:ext cx="6933319" cy="6526409"/>
          </a:xfrm>
          <a:prstGeom prst="rect">
            <a:avLst/>
          </a:prstGeom>
          <a:noFill/>
        </p:spPr>
      </p:pic>
      <p:pic>
        <p:nvPicPr>
          <p:cNvPr id="212996" name="Picture 4" descr="http://www7331.nrlssc.navy.mil/outgoing/goci/goci.2011133.01.hdf_warp.hdf_chlor_a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331591"/>
            <a:ext cx="6933319" cy="6526409"/>
          </a:xfrm>
          <a:prstGeom prst="rect">
            <a:avLst/>
          </a:prstGeom>
          <a:noFill/>
        </p:spPr>
      </p:pic>
      <p:pic>
        <p:nvPicPr>
          <p:cNvPr id="212998" name="Picture 6" descr="http://www7331.nrlssc.navy.mil/outgoing/goci/goci.2011133.02.hdf_warp.hdf_chlor_a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331591"/>
            <a:ext cx="6933319" cy="6526409"/>
          </a:xfrm>
          <a:prstGeom prst="rect">
            <a:avLst/>
          </a:prstGeom>
          <a:noFill/>
        </p:spPr>
      </p:pic>
      <p:pic>
        <p:nvPicPr>
          <p:cNvPr id="213000" name="Picture 8" descr="http://www7331.nrlssc.navy.mil/outgoing/goci/goci.2011133.03.hdf_warp.hdf_chlor_a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331591"/>
            <a:ext cx="6933319" cy="6526409"/>
          </a:xfrm>
          <a:prstGeom prst="rect">
            <a:avLst/>
          </a:prstGeom>
          <a:noFill/>
        </p:spPr>
      </p:pic>
      <p:pic>
        <p:nvPicPr>
          <p:cNvPr id="213002" name="Picture 10" descr="http://www7331.nrlssc.navy.mil/outgoing/goci/goci.2011133.04.hdf_warp.hdf_chlor_a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331591"/>
            <a:ext cx="6933319" cy="6526409"/>
          </a:xfrm>
          <a:prstGeom prst="rect">
            <a:avLst/>
          </a:prstGeom>
          <a:noFill/>
        </p:spPr>
      </p:pic>
      <p:pic>
        <p:nvPicPr>
          <p:cNvPr id="213004" name="Picture 12" descr="http://www7331.nrlssc.navy.mil/outgoing/goci/goci.2011133.05.hdf_warp.hdf_chlor_a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331591"/>
            <a:ext cx="6933319" cy="6526409"/>
          </a:xfrm>
          <a:prstGeom prst="rect">
            <a:avLst/>
          </a:prstGeom>
          <a:noFill/>
        </p:spPr>
      </p:pic>
      <p:pic>
        <p:nvPicPr>
          <p:cNvPr id="213006" name="Picture 14" descr="http://www7331.nrlssc.navy.mil/outgoing/goci/goci.2011133.06.hdf_warp.hdf_chlor_a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331591"/>
            <a:ext cx="6933319" cy="6526409"/>
          </a:xfrm>
          <a:prstGeom prst="rect">
            <a:avLst/>
          </a:prstGeom>
          <a:noFill/>
        </p:spPr>
      </p:pic>
      <p:pic>
        <p:nvPicPr>
          <p:cNvPr id="213008" name="Picture 16" descr="http://www7331.nrlssc.navy.mil/outgoing/goci/goci.2011133.07.hdf_warp.hdf_chlor_a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331591"/>
            <a:ext cx="6933319" cy="652640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838200"/>
            <a:ext cx="16764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Hourly Sequence </a:t>
            </a:r>
          </a:p>
          <a:p>
            <a:r>
              <a:rPr lang="en-US" sz="2000" dirty="0" smtClean="0"/>
              <a:t>Chlorophyll</a:t>
            </a:r>
          </a:p>
          <a:p>
            <a:endParaRPr lang="en-US" sz="2000" dirty="0" smtClean="0"/>
          </a:p>
          <a:p>
            <a:r>
              <a:rPr lang="en-US" sz="2000" dirty="0" smtClean="0"/>
              <a:t>May 13, 2011  </a:t>
            </a:r>
          </a:p>
          <a:p>
            <a:endParaRPr lang="en-US" sz="2000" dirty="0" smtClean="0"/>
          </a:p>
          <a:p>
            <a:r>
              <a:rPr lang="en-US" sz="2000" dirty="0" smtClean="0"/>
              <a:t> </a:t>
            </a:r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Tidal  response </a:t>
            </a:r>
          </a:p>
          <a:p>
            <a:r>
              <a:rPr lang="en-US" sz="1400" dirty="0" smtClean="0"/>
              <a:t>Along  estuarine </a:t>
            </a:r>
          </a:p>
          <a:p>
            <a:r>
              <a:rPr lang="en-US" sz="1400" dirty="0"/>
              <a:t>c</a:t>
            </a:r>
            <a:r>
              <a:rPr lang="en-US" sz="1400" dirty="0" smtClean="0"/>
              <a:t>hannels  </a:t>
            </a:r>
          </a:p>
          <a:p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1905000" y="0"/>
            <a:ext cx="576311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Geostationary Ocean Color Imager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15535" y="3886200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Seoul 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34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6606298"/>
              </p:ext>
            </p:extLst>
          </p:nvPr>
        </p:nvGraphicFramePr>
        <p:xfrm>
          <a:off x="1530350" y="477041"/>
          <a:ext cx="5908820" cy="6414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Document" r:id="rId3" imgW="6083300" imgH="6604000" progId="Word.Document.12">
                  <p:embed/>
                </p:oleObj>
              </mc:Choice>
              <mc:Fallback>
                <p:oleObj name="Document" r:id="rId3" imgW="6083300" imgH="6604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30350" y="477041"/>
                        <a:ext cx="5908820" cy="64145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65510" y="70568"/>
            <a:ext cx="4934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Suggested shipboard measurements for KORUS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54190" y="6367097"/>
            <a:ext cx="5784979" cy="350943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8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4942" y="421511"/>
            <a:ext cx="8103865" cy="7109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 smtClean="0"/>
              <a:t>Korean colleagues to </a:t>
            </a:r>
            <a:r>
              <a:rPr lang="en-US" sz="2000" b="1" dirty="0"/>
              <a:t>contribute the following measurements (TBD):</a:t>
            </a:r>
          </a:p>
          <a:p>
            <a:pPr lvl="1"/>
            <a:endParaRPr lang="en-US" b="1" dirty="0" smtClean="0"/>
          </a:p>
          <a:p>
            <a:pPr lvl="1"/>
            <a:r>
              <a:rPr lang="en-US" sz="2000" b="1" dirty="0" smtClean="0"/>
              <a:t>AOPs</a:t>
            </a:r>
            <a:r>
              <a:rPr lang="en-US" sz="2000" b="1" dirty="0"/>
              <a:t>:</a:t>
            </a:r>
            <a:r>
              <a:rPr lang="en-US" sz="2000" dirty="0"/>
              <a:t>  </a:t>
            </a:r>
            <a:r>
              <a:rPr lang="en-US" sz="2000" dirty="0" err="1"/>
              <a:t>TriOS</a:t>
            </a:r>
            <a:r>
              <a:rPr lang="en-US" sz="2000" dirty="0"/>
              <a:t> above-water radiometry, </a:t>
            </a:r>
            <a:r>
              <a:rPr lang="en-US" sz="2000" dirty="0" err="1"/>
              <a:t>HyperPro</a:t>
            </a:r>
            <a:endParaRPr lang="en-US" sz="2000" dirty="0"/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/>
              <a:t>IOPs</a:t>
            </a:r>
            <a:r>
              <a:rPr lang="en-US" sz="2000" b="1" dirty="0"/>
              <a:t>:</a:t>
            </a:r>
            <a:r>
              <a:rPr lang="en-US" sz="2000" dirty="0"/>
              <a:t>  profiling ac-s, Hydroscat-6, BB-9, ...</a:t>
            </a:r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/>
              <a:t>Discrete </a:t>
            </a:r>
            <a:r>
              <a:rPr lang="en-US" sz="2000" b="1" dirty="0"/>
              <a:t>IOPs: </a:t>
            </a:r>
            <a:r>
              <a:rPr lang="en-US" sz="2000" dirty="0"/>
              <a:t> CDOM absorption and particle absorption (traditional QFT)</a:t>
            </a:r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/>
              <a:t>Biology</a:t>
            </a:r>
            <a:r>
              <a:rPr lang="en-US" sz="2000" b="1" dirty="0"/>
              <a:t>/Biogeochemistry:</a:t>
            </a:r>
            <a:r>
              <a:rPr lang="en-US" sz="2000" dirty="0"/>
              <a:t>  </a:t>
            </a:r>
            <a:endParaRPr lang="en-US" sz="2000" dirty="0" smtClean="0"/>
          </a:p>
          <a:p>
            <a:pPr lvl="1"/>
            <a:r>
              <a:rPr lang="en-US" sz="2000" dirty="0" smtClean="0"/>
              <a:t>Coulter </a:t>
            </a:r>
            <a:r>
              <a:rPr lang="en-US" sz="2000" dirty="0"/>
              <a:t>counter, TBD</a:t>
            </a:r>
          </a:p>
          <a:p>
            <a:pPr lvl="1"/>
            <a:r>
              <a:rPr lang="en-US" sz="2000" dirty="0" smtClean="0"/>
              <a:t>HPLC</a:t>
            </a:r>
            <a:r>
              <a:rPr lang="en-US" sz="2000" dirty="0"/>
              <a:t>/spectrophotometry pigments, primary productivity, flow </a:t>
            </a:r>
            <a:r>
              <a:rPr lang="en-US" sz="2000" dirty="0" err="1"/>
              <a:t>cytometry</a:t>
            </a:r>
            <a:r>
              <a:rPr lang="en-US" sz="2000" dirty="0"/>
              <a:t>?</a:t>
            </a:r>
          </a:p>
          <a:p>
            <a:pPr lvl="1"/>
            <a:r>
              <a:rPr lang="en-US" sz="2000" dirty="0"/>
              <a:t>SBE rosette with Go Flo </a:t>
            </a:r>
            <a:r>
              <a:rPr lang="en-US" sz="2000" dirty="0" smtClean="0"/>
              <a:t>bottles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 smtClean="0"/>
              <a:t>Hourly </a:t>
            </a:r>
            <a:r>
              <a:rPr lang="en-US" sz="2000" dirty="0"/>
              <a:t>rosette casts from ~8:30am to 5:30pm; stop vessel during GOCI imaging; </a:t>
            </a:r>
            <a:r>
              <a:rPr lang="en-US" sz="2000" dirty="0" err="1"/>
              <a:t>Onnuri</a:t>
            </a:r>
            <a:r>
              <a:rPr lang="en-US" sz="2000" dirty="0"/>
              <a:t> has 6.5 m draft</a:t>
            </a:r>
          </a:p>
          <a:p>
            <a:pPr lvl="0"/>
            <a:endParaRPr lang="en-US" sz="2000" dirty="0" smtClean="0"/>
          </a:p>
          <a:p>
            <a:pPr lvl="0"/>
            <a:r>
              <a:rPr lang="en-US" sz="2000" dirty="0" smtClean="0"/>
              <a:t>We </a:t>
            </a:r>
            <a:r>
              <a:rPr lang="en-US" sz="2000" dirty="0"/>
              <a:t>have agreed that duplication of key measurements is acceptable, especially for AOPs and IOPs.  No single-point failures for these measurements. </a:t>
            </a:r>
          </a:p>
          <a:p>
            <a:endParaRPr lang="en-US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1855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0889" y="192355"/>
            <a:ext cx="8605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+mj-lt"/>
                <a:cs typeface="Times New Roman"/>
              </a:rPr>
              <a:t>Additional Proposal Guidance (</a:t>
            </a:r>
            <a:r>
              <a:rPr lang="en-US" sz="2400" b="1" dirty="0"/>
              <a:t>Interdisciplinary </a:t>
            </a:r>
            <a:r>
              <a:rPr lang="en-US" sz="2400" b="1" dirty="0" smtClean="0">
                <a:latin typeface="+mj-lt"/>
                <a:cs typeface="Times New Roman"/>
              </a:rPr>
              <a:t>science)</a:t>
            </a:r>
            <a:endParaRPr lang="en-US" sz="2400" b="1" dirty="0">
              <a:latin typeface="+mj-lt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5226" y="779713"/>
            <a:ext cx="807358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B.  Linking KORUS-OC Direct Surface Atmospheric Measurements (aerosols, ozone, NO2, etc.) to KORUS-AQ observations </a:t>
            </a:r>
            <a:r>
              <a:rPr lang="en-US" sz="2000" b="1" dirty="0" smtClean="0"/>
              <a:t>and </a:t>
            </a:r>
            <a:r>
              <a:rPr lang="en-US" sz="2000" b="1" dirty="0"/>
              <a:t>in-water </a:t>
            </a:r>
            <a:r>
              <a:rPr lang="en-US" sz="2000" b="1" dirty="0" smtClean="0"/>
              <a:t>properties.</a:t>
            </a:r>
            <a:endParaRPr lang="en-US" sz="2000" dirty="0"/>
          </a:p>
          <a:p>
            <a:pPr lvl="0"/>
            <a:endParaRPr lang="en-US" sz="2000" dirty="0"/>
          </a:p>
          <a:p>
            <a:pPr lvl="0"/>
            <a:r>
              <a:rPr lang="en-US" sz="2000" b="1" i="1" dirty="0" smtClean="0"/>
              <a:t>Bidirectional </a:t>
            </a:r>
            <a:r>
              <a:rPr lang="en-US" sz="2000" b="1" i="1" dirty="0"/>
              <a:t>fluxes of constituents between the atmosphere and coastal waters</a:t>
            </a:r>
            <a:r>
              <a:rPr lang="en-US" sz="2000" dirty="0"/>
              <a:t> </a:t>
            </a:r>
          </a:p>
          <a:p>
            <a:pPr lvl="1"/>
            <a:r>
              <a:rPr lang="en-US" sz="2000" dirty="0" smtClean="0"/>
              <a:t>1. </a:t>
            </a:r>
            <a:r>
              <a:rPr lang="en-US" sz="2000" b="1" i="1" dirty="0" smtClean="0"/>
              <a:t>Examine</a:t>
            </a:r>
            <a:r>
              <a:rPr lang="en-US" sz="2000" b="1" i="1" dirty="0"/>
              <a:t> and </a:t>
            </a:r>
            <a:r>
              <a:rPr lang="en-US" sz="2000" b="1" i="1" dirty="0" smtClean="0"/>
              <a:t>quantify atmospheric</a:t>
            </a:r>
            <a:r>
              <a:rPr lang="en-US" sz="2000" b="1" i="1" dirty="0"/>
              <a:t> </a:t>
            </a:r>
            <a:r>
              <a:rPr lang="en-US" sz="2000" b="1" i="1" dirty="0" smtClean="0"/>
              <a:t>fluxes </a:t>
            </a:r>
            <a:r>
              <a:rPr lang="en-US" sz="2000" b="1" i="1" dirty="0"/>
              <a:t>to coastal waters</a:t>
            </a:r>
            <a:r>
              <a:rPr lang="en-US" sz="2000" dirty="0"/>
              <a:t> (dry and wet, direct and indirect), concentrations, bioavailability, toxicity, etc. to examine influences on biogeochemical cycling, productivity, water quality, biodiversity, etc. in the water. </a:t>
            </a:r>
            <a:endParaRPr lang="en-US" sz="2000" dirty="0" smtClean="0"/>
          </a:p>
          <a:p>
            <a:pPr lvl="1"/>
            <a:endParaRPr lang="en-US" sz="2000" dirty="0"/>
          </a:p>
          <a:p>
            <a:pPr lvl="1"/>
            <a:r>
              <a:rPr lang="en-US" sz="2000" dirty="0" smtClean="0"/>
              <a:t>2</a:t>
            </a:r>
            <a:r>
              <a:rPr lang="en-US" sz="2000" b="1" i="1" dirty="0" smtClean="0"/>
              <a:t>. Explore </a:t>
            </a:r>
            <a:r>
              <a:rPr lang="en-US" sz="2000" b="1" i="1" dirty="0"/>
              <a:t>how in-water constituents</a:t>
            </a:r>
            <a:r>
              <a:rPr lang="en-US" sz="2000" dirty="0"/>
              <a:t>, dynamics, and processes in conjunction with meteorological conditions </a:t>
            </a:r>
            <a:r>
              <a:rPr lang="en-US" sz="2000" b="1" i="1" dirty="0"/>
              <a:t>influence fluxes to the atmosphere</a:t>
            </a:r>
            <a:r>
              <a:rPr lang="en-US" sz="2000" dirty="0"/>
              <a:t>; quantify the spatial and temporal variability of these fluxes and examine how that variability influences the atmosphere, marine and terrestrial ecosystems</a:t>
            </a:r>
            <a:r>
              <a:rPr lang="en-US" sz="2000" dirty="0" smtClean="0"/>
              <a:t>.</a:t>
            </a:r>
          </a:p>
          <a:p>
            <a:pPr lvl="1"/>
            <a:endParaRPr lang="en-US" sz="2000" dirty="0"/>
          </a:p>
          <a:p>
            <a:pPr lvl="0"/>
            <a:r>
              <a:rPr lang="en-US" sz="2000" b="1" i="1" dirty="0"/>
              <a:t>Influences of meteorology on coastal waters and vice versa</a:t>
            </a:r>
          </a:p>
        </p:txBody>
      </p:sp>
    </p:spTree>
    <p:extLst>
      <p:ext uri="{BB962C8B-B14F-4D97-AF65-F5344CB8AC3E}">
        <p14:creationId xmlns:p14="http://schemas.microsoft.com/office/powerpoint/2010/main" val="345524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6162466"/>
              </p:ext>
            </p:extLst>
          </p:nvPr>
        </p:nvGraphicFramePr>
        <p:xfrm>
          <a:off x="18193" y="1343110"/>
          <a:ext cx="9243303" cy="2720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Document" r:id="rId3" imgW="6083300" imgH="1790700" progId="Word.Document.12">
                  <p:embed/>
                </p:oleObj>
              </mc:Choice>
              <mc:Fallback>
                <p:oleObj name="Document" r:id="rId3" imgW="6083300" imgH="1790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193" y="1343110"/>
                        <a:ext cx="9243303" cy="27208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31185" y="689351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Tentative budget</a:t>
            </a:r>
            <a:endParaRPr lang="en-US" sz="24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711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nnur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0260"/>
            <a:ext cx="9132436" cy="4418488"/>
          </a:xfrm>
          <a:prstGeom prst="rect">
            <a:avLst/>
          </a:prstGeom>
        </p:spPr>
      </p:pic>
      <p:pic>
        <p:nvPicPr>
          <p:cNvPr id="7" name="Picture 6" descr="Onuri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4198"/>
            <a:ext cx="9144000" cy="11853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59017" y="192414"/>
            <a:ext cx="200567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/>
                <a:cs typeface="Times New Roman"/>
              </a:rPr>
              <a:t>RV </a:t>
            </a:r>
            <a:r>
              <a:rPr lang="en-US" sz="3200" i="1" dirty="0" err="1" smtClean="0">
                <a:latin typeface="Times New Roman"/>
                <a:cs typeface="Times New Roman"/>
              </a:rPr>
              <a:t>Onnuri</a:t>
            </a:r>
            <a:endParaRPr lang="en-US" sz="3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245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29"/>
            <a:ext cx="8229600" cy="1143000"/>
          </a:xfrm>
        </p:spPr>
        <p:txBody>
          <a:bodyPr/>
          <a:lstStyle/>
          <a:p>
            <a:r>
              <a:rPr lang="en-US" dirty="0" smtClean="0"/>
              <a:t>Overview of KORUS-AQ Assets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367" y="1155329"/>
            <a:ext cx="8585359" cy="558187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800" dirty="0" smtClean="0"/>
              <a:t>Aircraft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NASA DC-8</a:t>
            </a:r>
          </a:p>
          <a:p>
            <a:pPr marL="0" indent="0">
              <a:buNone/>
            </a:pPr>
            <a:r>
              <a:rPr lang="en-US" sz="2800" dirty="0" smtClean="0"/>
              <a:t>	NASA King Air</a:t>
            </a:r>
          </a:p>
          <a:p>
            <a:pPr marL="0" indent="0">
              <a:buNone/>
            </a:pPr>
            <a:r>
              <a:rPr lang="en-US" sz="2800" dirty="0" smtClean="0"/>
              <a:t>	</a:t>
            </a:r>
            <a:r>
              <a:rPr lang="en-US" sz="2800" dirty="0" err="1" smtClean="0"/>
              <a:t>Hanseo</a:t>
            </a:r>
            <a:r>
              <a:rPr lang="en-US" sz="2800" dirty="0" smtClean="0"/>
              <a:t> Univ. King Air</a:t>
            </a:r>
          </a:p>
          <a:p>
            <a:pPr marL="0" indent="0">
              <a:buNone/>
            </a:pPr>
            <a:r>
              <a:rPr lang="en-US" sz="2800" dirty="0" smtClean="0"/>
              <a:t>	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KMA King Air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Ship</a:t>
            </a:r>
          </a:p>
          <a:p>
            <a:pPr marL="0" indent="0">
              <a:buNone/>
            </a:pPr>
            <a:r>
              <a:rPr lang="en-US" sz="2800" dirty="0" smtClean="0"/>
              <a:t>	</a:t>
            </a:r>
            <a:r>
              <a:rPr lang="en-US" sz="2800" dirty="0"/>
              <a:t>KIOST R/V </a:t>
            </a:r>
            <a:r>
              <a:rPr lang="en-US" sz="2800" dirty="0" err="1"/>
              <a:t>Onnuri</a:t>
            </a: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	</a:t>
            </a:r>
            <a:r>
              <a:rPr lang="en-US" sz="2800" dirty="0" smtClean="0">
                <a:solidFill>
                  <a:srgbClr val="A6A6A6"/>
                </a:solidFill>
              </a:rPr>
              <a:t>KMA R/V </a:t>
            </a:r>
            <a:r>
              <a:rPr lang="en-US" sz="2800" dirty="0" err="1" smtClean="0">
                <a:solidFill>
                  <a:srgbClr val="A6A6A6"/>
                </a:solidFill>
              </a:rPr>
              <a:t>Kisang</a:t>
            </a:r>
            <a:r>
              <a:rPr lang="en-US" sz="2800" dirty="0" smtClean="0">
                <a:solidFill>
                  <a:srgbClr val="A6A6A6"/>
                </a:solidFill>
              </a:rPr>
              <a:t> I</a:t>
            </a:r>
          </a:p>
          <a:p>
            <a:pPr marL="0" indent="0">
              <a:buNone/>
            </a:pPr>
            <a:r>
              <a:rPr lang="en-US" sz="2800" dirty="0" smtClean="0"/>
              <a:t>	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Ground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err="1" smtClean="0"/>
              <a:t>MoE</a:t>
            </a:r>
            <a:r>
              <a:rPr lang="en-US" sz="2800" dirty="0" smtClean="0"/>
              <a:t> National Network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Research Sites (Univ., NIER, KMA)</a:t>
            </a:r>
          </a:p>
          <a:p>
            <a:pPr marL="0" indent="0">
              <a:buNone/>
            </a:pPr>
            <a:r>
              <a:rPr lang="en-US" sz="2800" dirty="0" smtClean="0"/>
              <a:t>	CIMEL/Pandora</a:t>
            </a:r>
          </a:p>
          <a:p>
            <a:pPr marL="0" indent="0">
              <a:buNone/>
            </a:pPr>
            <a:r>
              <a:rPr lang="en-US" sz="2800" dirty="0" smtClean="0"/>
              <a:t>	</a:t>
            </a:r>
          </a:p>
          <a:p>
            <a:pPr marL="0" indent="0">
              <a:buNone/>
            </a:pPr>
            <a:r>
              <a:rPr lang="en-US" sz="2800" dirty="0" smtClean="0"/>
              <a:t>Model Forecast Support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IMG_0002[1]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83683" y="2097683"/>
            <a:ext cx="5440362" cy="408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10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896" y="234554"/>
            <a:ext cx="8933506" cy="6786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900" b="1" dirty="0" smtClean="0"/>
              <a:t>Motivating  Questions</a:t>
            </a:r>
          </a:p>
          <a:p>
            <a:pPr lvl="0"/>
            <a:endParaRPr lang="en-US" sz="1900" dirty="0" smtClean="0"/>
          </a:p>
          <a:p>
            <a:pPr lvl="0"/>
            <a:r>
              <a:rPr lang="en-US" sz="1900" dirty="0" smtClean="0"/>
              <a:t>Can </a:t>
            </a:r>
            <a:r>
              <a:rPr lang="en-US" sz="1900" dirty="0"/>
              <a:t>the diurnal changes in </a:t>
            </a:r>
            <a:r>
              <a:rPr lang="en-US" sz="1900" b="1" i="1" dirty="0"/>
              <a:t>sediment resuspension </a:t>
            </a:r>
            <a:r>
              <a:rPr lang="en-US" sz="1900" dirty="0"/>
              <a:t>and settling be resolved in the normalized-water leaving radiance (</a:t>
            </a:r>
            <a:r>
              <a:rPr lang="en-US" sz="1900" dirty="0" err="1"/>
              <a:t>nLw</a:t>
            </a:r>
            <a:r>
              <a:rPr lang="en-US" sz="1900" dirty="0"/>
              <a:t>)</a:t>
            </a:r>
            <a:r>
              <a:rPr lang="en-US" sz="1900" dirty="0" smtClean="0"/>
              <a:t>?</a:t>
            </a:r>
          </a:p>
          <a:p>
            <a:pPr lvl="0"/>
            <a:endParaRPr lang="en-US" sz="1900" dirty="0"/>
          </a:p>
          <a:p>
            <a:pPr lvl="0"/>
            <a:r>
              <a:rPr lang="en-US" sz="1900" dirty="0"/>
              <a:t>Can the </a:t>
            </a:r>
            <a:r>
              <a:rPr lang="en-US" sz="1900" b="1" i="1" dirty="0"/>
              <a:t>diurnal dynamics in organic carbon</a:t>
            </a:r>
            <a:r>
              <a:rPr lang="en-US" sz="1900" dirty="0"/>
              <a:t> (dissolved and particulate) due to tidal exchanges at land-ocean interfaces be resolved in </a:t>
            </a:r>
            <a:r>
              <a:rPr lang="en-US" sz="1900" dirty="0" err="1"/>
              <a:t>nLw</a:t>
            </a:r>
            <a:r>
              <a:rPr lang="en-US" sz="1900" dirty="0" smtClean="0"/>
              <a:t>?</a:t>
            </a:r>
          </a:p>
          <a:p>
            <a:pPr lvl="0"/>
            <a:endParaRPr lang="en-US" sz="1900" dirty="0"/>
          </a:p>
          <a:p>
            <a:pPr lvl="0"/>
            <a:r>
              <a:rPr lang="en-US" sz="1900" dirty="0"/>
              <a:t>How do </a:t>
            </a:r>
            <a:r>
              <a:rPr lang="en-US" sz="1900" b="1" i="1" dirty="0"/>
              <a:t>particle size, shape and composition impact the </a:t>
            </a:r>
            <a:r>
              <a:rPr lang="en-US" sz="1900" b="1" i="1" dirty="0" err="1"/>
              <a:t>nLw</a:t>
            </a:r>
            <a:r>
              <a:rPr lang="en-US" sz="1900" b="1" i="1" dirty="0"/>
              <a:t> </a:t>
            </a:r>
            <a:r>
              <a:rPr lang="en-US" sz="1900" dirty="0"/>
              <a:t>signature at different view angles during a diurnal period? </a:t>
            </a:r>
            <a:endParaRPr lang="en-US" sz="1900" dirty="0" smtClean="0"/>
          </a:p>
          <a:p>
            <a:pPr lvl="0"/>
            <a:endParaRPr lang="en-US" sz="1900" dirty="0"/>
          </a:p>
          <a:p>
            <a:pPr lvl="0"/>
            <a:r>
              <a:rPr lang="en-US" sz="1900" dirty="0"/>
              <a:t>Can </a:t>
            </a:r>
            <a:r>
              <a:rPr lang="en-US" sz="1900" b="1" i="1" dirty="0"/>
              <a:t>diurnal change of CDOM </a:t>
            </a:r>
            <a:r>
              <a:rPr lang="en-US" sz="1900" b="1" i="1" dirty="0" err="1"/>
              <a:t>photooxidation</a:t>
            </a:r>
            <a:r>
              <a:rPr lang="en-US" sz="1900" dirty="0"/>
              <a:t> be detected from a geostationary satellite for all viewing geometries</a:t>
            </a:r>
            <a:r>
              <a:rPr lang="en-US" sz="1900" dirty="0" smtClean="0"/>
              <a:t>?</a:t>
            </a:r>
          </a:p>
          <a:p>
            <a:pPr lvl="0"/>
            <a:endParaRPr lang="en-US" sz="1900" dirty="0"/>
          </a:p>
          <a:p>
            <a:pPr lvl="0"/>
            <a:r>
              <a:rPr lang="en-US" sz="1900" dirty="0"/>
              <a:t>How accurate do the </a:t>
            </a:r>
            <a:r>
              <a:rPr lang="en-US" sz="1900" b="1" i="1" dirty="0"/>
              <a:t>atmospheric properties </a:t>
            </a:r>
            <a:r>
              <a:rPr lang="en-US" sz="1900" dirty="0"/>
              <a:t>need to be estimated in order to obtain reliable diurnal </a:t>
            </a:r>
            <a:r>
              <a:rPr lang="en-US" sz="1900" dirty="0" err="1"/>
              <a:t>nLw</a:t>
            </a:r>
            <a:r>
              <a:rPr lang="en-US" sz="1900" dirty="0"/>
              <a:t> from a geostationary satellite?</a:t>
            </a:r>
          </a:p>
          <a:p>
            <a:pPr lvl="0"/>
            <a:endParaRPr lang="en-US" sz="1900" dirty="0" smtClean="0"/>
          </a:p>
          <a:p>
            <a:pPr lvl="0"/>
            <a:r>
              <a:rPr lang="en-US" sz="1900" dirty="0" smtClean="0"/>
              <a:t>How </a:t>
            </a:r>
            <a:r>
              <a:rPr lang="en-US" sz="1900" dirty="0"/>
              <a:t>does </a:t>
            </a:r>
            <a:r>
              <a:rPr lang="en-US" sz="1900" b="1" i="1" dirty="0"/>
              <a:t>BRDF variation </a:t>
            </a:r>
            <a:r>
              <a:rPr lang="en-US" sz="1900" dirty="0"/>
              <a:t>in water-leaving radiance (</a:t>
            </a:r>
            <a:r>
              <a:rPr lang="en-US" sz="1900" dirty="0" err="1"/>
              <a:t>Lw</a:t>
            </a:r>
            <a:r>
              <a:rPr lang="en-US" sz="1900" dirty="0"/>
              <a:t>, w/m</a:t>
            </a:r>
            <a:r>
              <a:rPr lang="en-US" sz="1900" baseline="30000" dirty="0"/>
              <a:t>2</a:t>
            </a:r>
            <a:r>
              <a:rPr lang="en-US" sz="1900" dirty="0"/>
              <a:t>/nm/</a:t>
            </a:r>
            <a:r>
              <a:rPr lang="en-US" sz="1900" dirty="0" err="1"/>
              <a:t>sr</a:t>
            </a:r>
            <a:r>
              <a:rPr lang="en-US" sz="1900" dirty="0"/>
              <a:t>) affect the GOCI retrievals</a:t>
            </a:r>
            <a:r>
              <a:rPr lang="en-US" sz="1900" dirty="0" smtClean="0"/>
              <a:t>?</a:t>
            </a:r>
          </a:p>
          <a:p>
            <a:pPr lvl="0"/>
            <a:endParaRPr lang="en-US" sz="1900" dirty="0"/>
          </a:p>
          <a:p>
            <a:pPr lvl="0"/>
            <a:r>
              <a:rPr lang="en-US" sz="1900" dirty="0"/>
              <a:t>To what extent can the </a:t>
            </a:r>
            <a:r>
              <a:rPr lang="en-US" sz="1900" b="1" i="1" dirty="0"/>
              <a:t>spatial and spectral specifications of GOCI address the diurnal variation </a:t>
            </a:r>
            <a:r>
              <a:rPr lang="en-US" sz="1900" dirty="0"/>
              <a:t>of </a:t>
            </a:r>
            <a:r>
              <a:rPr lang="en-US" sz="1900" dirty="0" smtClean="0"/>
              <a:t>productivity and biogeochemical </a:t>
            </a:r>
            <a:r>
              <a:rPr lang="en-US" sz="1900" dirty="0"/>
              <a:t>properties in the coastal oceans</a:t>
            </a:r>
            <a:r>
              <a:rPr lang="en-US" sz="1900" dirty="0" smtClean="0"/>
              <a:t>?</a:t>
            </a:r>
          </a:p>
          <a:p>
            <a:pPr lvl="0"/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86264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7357317"/>
              </p:ext>
            </p:extLst>
          </p:nvPr>
        </p:nvGraphicFramePr>
        <p:xfrm>
          <a:off x="420186" y="1019575"/>
          <a:ext cx="8469813" cy="4531118"/>
        </p:xfrm>
        <a:graphic>
          <a:graphicData uri="http://schemas.openxmlformats.org/drawingml/2006/table">
            <a:tbl>
              <a:tblPr bandRow="1">
                <a:tableStyleId>{3B4B98B0-60AC-42C2-AFA5-B58CD77FA1E5}</a:tableStyleId>
              </a:tblPr>
              <a:tblGrid>
                <a:gridCol w="2380852"/>
                <a:gridCol w="6088961"/>
              </a:tblGrid>
              <a:tr h="549262">
                <a:tc>
                  <a:txBody>
                    <a:bodyPr/>
                    <a:lstStyle/>
                    <a:p>
                      <a:pPr marL="0" marR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 err="1" smtClean="0">
                          <a:effectLst/>
                        </a:rPr>
                        <a:t>Ahn</a:t>
                      </a:r>
                      <a:r>
                        <a:rPr lang="en-US" sz="1600" u="none" strike="noStrike" dirty="0" smtClean="0">
                          <a:effectLst/>
                        </a:rPr>
                        <a:t>, </a:t>
                      </a:r>
                      <a:r>
                        <a:rPr lang="en-US" sz="1600" u="none" strike="noStrike" dirty="0" err="1" smtClean="0">
                          <a:effectLst/>
                        </a:rPr>
                        <a:t>Joon</a:t>
                      </a:r>
                      <a:r>
                        <a:rPr lang="en-US" sz="1600" u="none" strike="noStrike" dirty="0" smtClean="0">
                          <a:effectLst/>
                        </a:rPr>
                        <a:t>-Young</a:t>
                      </a:r>
                      <a:r>
                        <a:rPr lang="en-US" sz="1600" u="none" strike="noStrike" baseline="0" dirty="0" smtClean="0">
                          <a:effectLst/>
                        </a:rPr>
                        <a:t> (NIER)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275" marR="4275" marT="4275" marB="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 smtClean="0">
                          <a:effectLst/>
                        </a:rPr>
                        <a:t>Airborne Measurements of Black Carbon Mass during KORUS-AQ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275" marR="4275" marT="4275" marB="0"/>
                </a:tc>
              </a:tr>
              <a:tr h="549262">
                <a:tc>
                  <a:txBody>
                    <a:bodyPr/>
                    <a:lstStyle/>
                    <a:p>
                      <a:pPr algn="l" fontAlgn="t">
                        <a:spcAft>
                          <a:spcPts val="1200"/>
                        </a:spcAft>
                      </a:pPr>
                      <a:r>
                        <a:rPr lang="en-US" sz="1600" u="none" strike="noStrike" dirty="0" smtClean="0">
                          <a:effectLst/>
                        </a:rPr>
                        <a:t>Anderson</a:t>
                      </a:r>
                      <a:r>
                        <a:rPr lang="en-US" sz="1600" u="none" strike="noStrike" dirty="0">
                          <a:effectLst/>
                        </a:rPr>
                        <a:t>, Bruce  (</a:t>
                      </a:r>
                      <a:r>
                        <a:rPr lang="en-US" sz="1600" u="none" strike="noStrike" dirty="0" err="1">
                          <a:effectLst/>
                        </a:rPr>
                        <a:t>LaRC</a:t>
                      </a:r>
                      <a:r>
                        <a:rPr lang="en-US" sz="1600" u="none" strike="noStrike" dirty="0">
                          <a:effectLst/>
                        </a:rPr>
                        <a:t>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275" marR="4275" marT="4275" marB="0"/>
                </a:tc>
                <a:tc>
                  <a:txBody>
                    <a:bodyPr/>
                    <a:lstStyle/>
                    <a:p>
                      <a:pPr marL="454025" indent="-454025" algn="l" fontAlgn="t">
                        <a:spcAft>
                          <a:spcPts val="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AN AIRBORNE INVESTIGATION OF AEROSOL AND CLOUD PROPERTIES IN SUPPORT OF KORUS-</a:t>
                      </a:r>
                      <a:r>
                        <a:rPr lang="en-US" sz="1600" u="none" strike="noStrike" dirty="0" smtClean="0">
                          <a:effectLst/>
                        </a:rPr>
                        <a:t>AQ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275" marR="4275" marT="4275" marB="0"/>
                </a:tc>
              </a:tr>
              <a:tr h="549262">
                <a:tc>
                  <a:txBody>
                    <a:bodyPr/>
                    <a:lstStyle/>
                    <a:p>
                      <a:pPr algn="l" fontAlgn="t">
                        <a:spcAft>
                          <a:spcPts val="12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Blake, Don  </a:t>
                      </a:r>
                      <a:r>
                        <a:rPr lang="en-US" sz="1600" u="none" strike="noStrike" dirty="0" smtClean="0">
                          <a:effectLst/>
                        </a:rPr>
                        <a:t>(UC-Irvine</a:t>
                      </a:r>
                      <a:r>
                        <a:rPr lang="en-US" sz="1600" u="none" strike="noStrike" dirty="0">
                          <a:effectLst/>
                        </a:rPr>
                        <a:t>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275" marR="4275" marT="4275" marB="0"/>
                </a:tc>
                <a:tc>
                  <a:txBody>
                    <a:bodyPr/>
                    <a:lstStyle/>
                    <a:p>
                      <a:pPr marL="454025" indent="-454025" algn="l" fontAlgn="t">
                        <a:spcAft>
                          <a:spcPts val="12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Whole Air Sampling (WAS) From the NASA DC-8 Aircraft During the KORUS-AQ Field </a:t>
                      </a:r>
                      <a:r>
                        <a:rPr lang="en-US" sz="1600" u="none" strike="noStrike" dirty="0" smtClean="0">
                          <a:effectLst/>
                        </a:rPr>
                        <a:t>Campaign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275" marR="4275" marT="4275" marB="0"/>
                </a:tc>
              </a:tr>
              <a:tr h="549262">
                <a:tc>
                  <a:txBody>
                    <a:bodyPr/>
                    <a:lstStyle/>
                    <a:p>
                      <a:pPr algn="l" fontAlgn="t">
                        <a:spcAft>
                          <a:spcPts val="1200"/>
                        </a:spcAft>
                      </a:pPr>
                      <a:r>
                        <a:rPr lang="en-US" sz="1600" u="none" strike="noStrike" dirty="0" err="1">
                          <a:effectLst/>
                        </a:rPr>
                        <a:t>Brune</a:t>
                      </a:r>
                      <a:r>
                        <a:rPr lang="en-US" sz="1600" u="none" strike="noStrike" dirty="0">
                          <a:effectLst/>
                        </a:rPr>
                        <a:t>, </a:t>
                      </a:r>
                      <a:r>
                        <a:rPr lang="en-US" sz="1600" u="none" strike="noStrike" dirty="0" smtClean="0">
                          <a:effectLst/>
                        </a:rPr>
                        <a:t>Bill (</a:t>
                      </a:r>
                      <a:r>
                        <a:rPr lang="en-US" sz="1600" u="none" strike="noStrike" dirty="0">
                          <a:effectLst/>
                        </a:rPr>
                        <a:t>Penn State)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275" marR="4275" marT="4275" marB="0"/>
                </a:tc>
                <a:tc>
                  <a:txBody>
                    <a:bodyPr/>
                    <a:lstStyle/>
                    <a:p>
                      <a:pPr marL="454025" indent="-454025" algn="l" fontAlgn="t">
                        <a:spcAft>
                          <a:spcPts val="12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KORUS-AQ oxidation chemistry: DC-8 measurements of OH, HO2, and OH </a:t>
                      </a:r>
                      <a:r>
                        <a:rPr lang="en-US" sz="1600" u="none" strike="noStrike" dirty="0" smtClean="0">
                          <a:effectLst/>
                        </a:rPr>
                        <a:t>reactivity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275" marR="4275" marT="4275" marB="0"/>
                </a:tc>
              </a:tr>
              <a:tr h="549262">
                <a:tc>
                  <a:txBody>
                    <a:bodyPr/>
                    <a:lstStyle/>
                    <a:p>
                      <a:pPr algn="l" fontAlgn="t">
                        <a:spcAft>
                          <a:spcPts val="12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Cohen, Ron  (Berkeley)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275" marR="4275" marT="4275" marB="0"/>
                </a:tc>
                <a:tc>
                  <a:txBody>
                    <a:bodyPr/>
                    <a:lstStyle/>
                    <a:p>
                      <a:pPr marL="454025" indent="-454025" algn="l" fontAlgn="t">
                        <a:spcAft>
                          <a:spcPts val="12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Nitrogen oxide chemistry over the Korean peninsula: Comparing in situ observations with remote </a:t>
                      </a:r>
                      <a:r>
                        <a:rPr lang="en-US" sz="1600" u="none" strike="noStrike" dirty="0" smtClean="0">
                          <a:effectLst/>
                        </a:rPr>
                        <a:t>sensing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275" marR="4275" marT="4275" marB="0"/>
                </a:tc>
              </a:tr>
              <a:tr h="414039">
                <a:tc>
                  <a:txBody>
                    <a:bodyPr/>
                    <a:lstStyle/>
                    <a:p>
                      <a:pPr algn="l" fontAlgn="t">
                        <a:spcAft>
                          <a:spcPts val="1200"/>
                        </a:spcAft>
                      </a:pPr>
                      <a:r>
                        <a:rPr lang="en-US" sz="1600" u="none" strike="noStrike">
                          <a:effectLst/>
                        </a:rPr>
                        <a:t>Dibb, Jack  (UNH)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275" marR="4275" marT="4275" marB="0"/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1200"/>
                        </a:spcAft>
                      </a:pPr>
                      <a:r>
                        <a:rPr lang="en-US" sz="1600" u="none" strike="noStrike">
                          <a:effectLst/>
                        </a:rPr>
                        <a:t>UNH SAGA contribution to DC-8 payload for KORUS AQ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275" marR="4275" marT="4275" marB="0"/>
                </a:tc>
              </a:tr>
              <a:tr h="549262">
                <a:tc>
                  <a:txBody>
                    <a:bodyPr/>
                    <a:lstStyle/>
                    <a:p>
                      <a:pPr algn="l" fontAlgn="t">
                        <a:spcAft>
                          <a:spcPts val="1200"/>
                        </a:spcAft>
                      </a:pPr>
                      <a:r>
                        <a:rPr lang="en-US" sz="1600" u="none" strike="noStrike" dirty="0" err="1">
                          <a:effectLst/>
                        </a:rPr>
                        <a:t>Diskin</a:t>
                      </a:r>
                      <a:r>
                        <a:rPr lang="en-US" sz="1600" u="none" strike="noStrike" dirty="0">
                          <a:effectLst/>
                        </a:rPr>
                        <a:t>, Glenn  (</a:t>
                      </a:r>
                      <a:r>
                        <a:rPr lang="en-US" sz="1600" u="none" strike="noStrike" dirty="0" err="1">
                          <a:effectLst/>
                        </a:rPr>
                        <a:t>LaRC</a:t>
                      </a:r>
                      <a:r>
                        <a:rPr lang="en-US" sz="1600" u="none" strike="noStrike" dirty="0">
                          <a:effectLst/>
                        </a:rPr>
                        <a:t>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275" marR="4275" marT="4275" marB="0"/>
                </a:tc>
                <a:tc>
                  <a:txBody>
                    <a:bodyPr/>
                    <a:lstStyle/>
                    <a:p>
                      <a:pPr marL="454025" indent="-454025" algn="l" fontAlgn="t">
                        <a:spcAft>
                          <a:spcPts val="12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Airborne Measurements and Analysis of H2O(v), CO, CH4, and N2O in support of the KORUS-AQ Field Campaign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275" marR="4275" marT="4275" marB="0"/>
                </a:tc>
              </a:tr>
              <a:tr h="821507">
                <a:tc>
                  <a:txBody>
                    <a:bodyPr/>
                    <a:lstStyle/>
                    <a:p>
                      <a:pPr algn="l" fontAlgn="t">
                        <a:spcAft>
                          <a:spcPts val="12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Fried, Alan (Univ CO)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275" marR="4275" marT="4275" marB="0"/>
                </a:tc>
                <a:tc>
                  <a:txBody>
                    <a:bodyPr/>
                    <a:lstStyle/>
                    <a:p>
                      <a:pPr marL="454025" indent="-454025" algn="l" fontAlgn="t">
                        <a:spcAft>
                          <a:spcPts val="12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Fast Airborne Measurements of Formaldehyde and Ethane on NASA's DC-8 Employing an Infrared Absorption Spectrometer During the KORUS-AQ Study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275" marR="4275" marT="4275" marB="0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20186" y="55208"/>
            <a:ext cx="84698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KORUS-AQ DC-8 Measurement PI Team (Part 1 of 3)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6131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058317"/>
              </p:ext>
            </p:extLst>
          </p:nvPr>
        </p:nvGraphicFramePr>
        <p:xfrm>
          <a:off x="420186" y="1006207"/>
          <a:ext cx="8469813" cy="4943358"/>
        </p:xfrm>
        <a:graphic>
          <a:graphicData uri="http://schemas.openxmlformats.org/drawingml/2006/table">
            <a:tbl>
              <a:tblPr bandRow="1">
                <a:tableStyleId>{3B4B98B0-60AC-42C2-AFA5-B58CD77FA1E5}</a:tableStyleId>
              </a:tblPr>
              <a:tblGrid>
                <a:gridCol w="2380852"/>
                <a:gridCol w="6088961"/>
              </a:tblGrid>
              <a:tr h="549262">
                <a:tc>
                  <a:txBody>
                    <a:bodyPr/>
                    <a:lstStyle/>
                    <a:p>
                      <a:pPr algn="l" fontAlgn="t">
                        <a:spcAft>
                          <a:spcPts val="12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Hair, John (</a:t>
                      </a:r>
                      <a:r>
                        <a:rPr lang="en-US" sz="1600" u="none" strike="noStrike" dirty="0" err="1">
                          <a:effectLst/>
                        </a:rPr>
                        <a:t>LaRC</a:t>
                      </a:r>
                      <a:r>
                        <a:rPr lang="en-US" sz="1600" u="none" strike="noStrike" dirty="0">
                          <a:effectLst/>
                        </a:rPr>
                        <a:t>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275" marR="4275" marT="4275" marB="0"/>
                </a:tc>
                <a:tc>
                  <a:txBody>
                    <a:bodyPr/>
                    <a:lstStyle/>
                    <a:p>
                      <a:pPr marL="454025" indent="-454025" algn="l" fontAlgn="t">
                        <a:spcAft>
                          <a:spcPts val="12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Airborne </a:t>
                      </a:r>
                      <a:r>
                        <a:rPr lang="en-US" sz="1600" u="none" strike="noStrike" dirty="0" err="1">
                          <a:effectLst/>
                        </a:rPr>
                        <a:t>Lidar</a:t>
                      </a:r>
                      <a:r>
                        <a:rPr lang="en-US" sz="1600" u="none" strike="noStrike" dirty="0">
                          <a:effectLst/>
                        </a:rPr>
                        <a:t> Investigations of Ozone, Aerosol, and Clouds as Part of KORUS on the NASA DC-8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275" marR="4275" marT="4275" marB="0"/>
                </a:tc>
              </a:tr>
              <a:tr h="549262">
                <a:tc>
                  <a:txBody>
                    <a:bodyPr/>
                    <a:lstStyle/>
                    <a:p>
                      <a:pPr algn="l" fontAlgn="t">
                        <a:spcAft>
                          <a:spcPts val="1200"/>
                        </a:spcAft>
                      </a:pPr>
                      <a:r>
                        <a:rPr lang="en-US" sz="1600" u="none" strike="noStrike">
                          <a:effectLst/>
                        </a:rPr>
                        <a:t>Hall, Sam  (NCAR)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275" marR="4275" marT="4275" marB="0"/>
                </a:tc>
                <a:tc>
                  <a:txBody>
                    <a:bodyPr/>
                    <a:lstStyle/>
                    <a:p>
                      <a:pPr marL="454025" indent="-454025" algn="l" fontAlgn="t">
                        <a:spcAft>
                          <a:spcPts val="12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Airborne actinic flux measurements and photolysis frequencies in support of KORUS-AQ science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275" marR="4275" marT="4275" marB="0"/>
                </a:tc>
              </a:tr>
              <a:tr h="549262">
                <a:tc>
                  <a:txBody>
                    <a:bodyPr/>
                    <a:lstStyle/>
                    <a:p>
                      <a:pPr algn="l" fontAlgn="t">
                        <a:spcAft>
                          <a:spcPts val="1200"/>
                        </a:spcAft>
                      </a:pPr>
                      <a:r>
                        <a:rPr lang="en-US" sz="1600" u="none" strike="noStrike" dirty="0" err="1">
                          <a:effectLst/>
                        </a:rPr>
                        <a:t>Hanisco</a:t>
                      </a:r>
                      <a:r>
                        <a:rPr lang="en-US" sz="1600" u="none" strike="noStrike" dirty="0">
                          <a:effectLst/>
                        </a:rPr>
                        <a:t>, </a:t>
                      </a:r>
                      <a:r>
                        <a:rPr lang="en-US" sz="1600" u="none" strike="noStrike" dirty="0" smtClean="0">
                          <a:effectLst/>
                        </a:rPr>
                        <a:t>Tom (</a:t>
                      </a:r>
                      <a:r>
                        <a:rPr lang="en-US" sz="1600" u="none" strike="noStrike" dirty="0">
                          <a:effectLst/>
                        </a:rPr>
                        <a:t>GSFC</a:t>
                      </a:r>
                      <a:r>
                        <a:rPr lang="en-US" sz="1600" u="none" strike="noStrike" dirty="0" smtClean="0">
                          <a:effectLst/>
                        </a:rPr>
                        <a:t>)*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275" marR="4275" marT="4275" marB="0"/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12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In Situ Airborne Formaldehyde (ISAF) measurements for KORUS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275" marR="4275" marT="4275" marB="0"/>
                </a:tc>
              </a:tr>
              <a:tr h="549262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Huey, </a:t>
                      </a:r>
                      <a:r>
                        <a:rPr lang="en-US" sz="1600" u="none" strike="noStrike" dirty="0" smtClean="0">
                          <a:effectLst/>
                        </a:rPr>
                        <a:t>Greg (</a:t>
                      </a:r>
                      <a:r>
                        <a:rPr lang="en-US" sz="1600" u="none" strike="noStrike" dirty="0">
                          <a:effectLst/>
                        </a:rPr>
                        <a:t>GIT)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marL="454025" indent="-454025" algn="l" fontAlgn="t"/>
                      <a:r>
                        <a:rPr lang="en-US" sz="1600" u="none" strike="noStrike" dirty="0">
                          <a:effectLst/>
                        </a:rPr>
                        <a:t>Collaborative Ground and Airborne Observations of Reactive Nitrogen, Halogens, and SO2 during the KORUS-AQ campaign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/>
                </a:tc>
              </a:tr>
              <a:tr h="549262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 err="1">
                          <a:effectLst/>
                        </a:rPr>
                        <a:t>Janz</a:t>
                      </a:r>
                      <a:r>
                        <a:rPr lang="en-US" sz="1600" u="none" strike="noStrike" dirty="0">
                          <a:effectLst/>
                        </a:rPr>
                        <a:t>, Scott (GSFC</a:t>
                      </a:r>
                      <a:r>
                        <a:rPr lang="en-US" sz="1600" u="none" strike="noStrike" dirty="0" smtClean="0">
                          <a:effectLst/>
                        </a:rPr>
                        <a:t>)**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marL="454025" indent="-454025" algn="l" fontAlgn="t"/>
                      <a:r>
                        <a:rPr lang="en-US" sz="1600" u="none" strike="noStrike" dirty="0" err="1">
                          <a:effectLst/>
                        </a:rPr>
                        <a:t>GeoTASO</a:t>
                      </a:r>
                      <a:r>
                        <a:rPr lang="en-US" sz="1600" u="none" strike="noStrike" dirty="0">
                          <a:effectLst/>
                        </a:rPr>
                        <a:t> Measurements of Aerosols and Tropospheric NO2, O3, CH2O, and SO2 Vertical Column Density (VCD) in support of KORUS-AQ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/>
                </a:tc>
              </a:tr>
              <a:tr h="549262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 smtClean="0"/>
                        <a:t>Min, Kyung-</a:t>
                      </a:r>
                      <a:r>
                        <a:rPr lang="en-US" sz="1600" dirty="0" err="1" smtClean="0"/>
                        <a:t>Eun</a:t>
                      </a:r>
                      <a:r>
                        <a:rPr lang="en-US" sz="1600" dirty="0" smtClean="0"/>
                        <a:t> (GIST)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marL="454025" indent="-454025" algn="l" fontAlgn="t"/>
                      <a:r>
                        <a:rPr lang="en-US" sz="1600" u="none" strike="noStrike" dirty="0" smtClean="0">
                          <a:effectLst/>
                        </a:rPr>
                        <a:t>Airborne</a:t>
                      </a:r>
                      <a:r>
                        <a:rPr lang="en-US" sz="1600" u="none" strike="noStrike" baseline="0" dirty="0" smtClean="0">
                          <a:effectLst/>
                        </a:rPr>
                        <a:t> measurements of HONO and NO2 using Cavity Enhanced Absorption Spectroscopy.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/>
                </a:tc>
              </a:tr>
              <a:tr h="549262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kern="1200" dirty="0" smtClean="0"/>
                        <a:t>Lee, Sang-</a:t>
                      </a:r>
                      <a:r>
                        <a:rPr lang="en-US" sz="1600" kern="1200" dirty="0" err="1" smtClean="0"/>
                        <a:t>Deog</a:t>
                      </a:r>
                      <a:r>
                        <a:rPr lang="en-US" sz="1600" kern="1200" dirty="0" smtClean="0"/>
                        <a:t> (NIER)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marL="454025" indent="-454025" algn="l" fontAlgn="t"/>
                      <a:r>
                        <a:rPr lang="en-US" sz="1600" u="none" strike="noStrike" dirty="0" smtClean="0">
                          <a:effectLst/>
                        </a:rPr>
                        <a:t>Airborne Observations of Reactive Nitrogen</a:t>
                      </a:r>
                      <a:r>
                        <a:rPr lang="en-US" sz="1600" u="none" strike="noStrike" baseline="0" dirty="0" smtClean="0">
                          <a:effectLst/>
                        </a:rPr>
                        <a:t> </a:t>
                      </a:r>
                      <a:r>
                        <a:rPr lang="en-US" sz="1600" u="none" strike="noStrike" dirty="0" smtClean="0">
                          <a:effectLst/>
                        </a:rPr>
                        <a:t>and SO2 during the KORUS-AQ campaign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/>
                </a:tc>
              </a:tr>
              <a:tr h="549262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Jimenez, Jose  (Univ CO)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marL="454025" indent="-454025" algn="l" fontAlgn="t"/>
                      <a:r>
                        <a:rPr lang="en-US" sz="1600" u="none" strike="noStrike" dirty="0">
                          <a:effectLst/>
                        </a:rPr>
                        <a:t>Aerosol Mass Spectrometer Measurements on the DC8 during KORUS-AQ to Study Secondary Aerosol Sources, Formation and Aging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/>
                </a:tc>
              </a:tr>
              <a:tr h="549262">
                <a:tc>
                  <a:txBody>
                    <a:bodyPr/>
                    <a:lstStyle/>
                    <a:p>
                      <a:pPr marL="0" marR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 smtClean="0">
                          <a:effectLst/>
                        </a:rPr>
                        <a:t>Park,</a:t>
                      </a:r>
                      <a:r>
                        <a:rPr lang="en-US" sz="1600" u="none" strike="noStrike" baseline="0" dirty="0" smtClean="0">
                          <a:effectLst/>
                        </a:rPr>
                        <a:t> </a:t>
                      </a:r>
                      <a:r>
                        <a:rPr lang="en-US" sz="1600" u="none" strike="noStrike" dirty="0" err="1" smtClean="0">
                          <a:effectLst/>
                        </a:rPr>
                        <a:t>Jeong-Hoo</a:t>
                      </a:r>
                      <a:r>
                        <a:rPr lang="en-US" sz="1600" u="none" strike="noStrike" dirty="0" smtClean="0">
                          <a:effectLst/>
                        </a:rPr>
                        <a:t> (NIER)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marL="454025" marR="0" indent="-454025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 smtClean="0">
                          <a:effectLst/>
                        </a:rPr>
                        <a:t>Airborne PTR-</a:t>
                      </a:r>
                      <a:r>
                        <a:rPr lang="en-US" sz="1600" u="none" strike="noStrike" dirty="0" err="1" smtClean="0">
                          <a:effectLst/>
                        </a:rPr>
                        <a:t>ToF</a:t>
                      </a:r>
                      <a:r>
                        <a:rPr lang="en-US" sz="1600" u="none" strike="noStrike" dirty="0" smtClean="0">
                          <a:effectLst/>
                        </a:rPr>
                        <a:t>-MS measurements of NMHCs on</a:t>
                      </a:r>
                      <a:r>
                        <a:rPr lang="en-US" sz="1600" u="none" strike="noStrike" baseline="0" dirty="0" smtClean="0">
                          <a:effectLst/>
                        </a:rPr>
                        <a:t> the DC-8 during KORUS-AQ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20186" y="55208"/>
            <a:ext cx="84698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KORUS-AQ DC-8 Measurement PI Team (Part </a:t>
            </a:r>
            <a:r>
              <a:rPr lang="en-US" sz="2800" dirty="0" smtClean="0"/>
              <a:t>2 of 3)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8886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6868053"/>
              </p:ext>
            </p:extLst>
          </p:nvPr>
        </p:nvGraphicFramePr>
        <p:xfrm>
          <a:off x="420186" y="1006207"/>
          <a:ext cx="8469813" cy="4404526"/>
        </p:xfrm>
        <a:graphic>
          <a:graphicData uri="http://schemas.openxmlformats.org/drawingml/2006/table">
            <a:tbl>
              <a:tblPr bandRow="1">
                <a:tableStyleId>{3B4B98B0-60AC-42C2-AFA5-B58CD77FA1E5}</a:tableStyleId>
              </a:tblPr>
              <a:tblGrid>
                <a:gridCol w="2380852"/>
                <a:gridCol w="6088961"/>
              </a:tblGrid>
              <a:tr h="549262">
                <a:tc>
                  <a:txBody>
                    <a:bodyPr/>
                    <a:lstStyle/>
                    <a:p>
                      <a:pPr marL="0" marR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 smtClean="0">
                          <a:effectLst/>
                        </a:rPr>
                        <a:t>Park, </a:t>
                      </a:r>
                      <a:r>
                        <a:rPr lang="en-US" sz="1600" u="none" strike="noStrike" dirty="0" err="1" smtClean="0">
                          <a:effectLst/>
                        </a:rPr>
                        <a:t>Jinsoo</a:t>
                      </a:r>
                      <a:r>
                        <a:rPr lang="en-US" sz="1600" u="none" strike="noStrike" dirty="0" smtClean="0">
                          <a:effectLst/>
                        </a:rPr>
                        <a:t> (NIER)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marL="454025" indent="-454025" algn="l" fontAlgn="t"/>
                      <a:r>
                        <a:rPr lang="en-US" sz="1600" u="none" strike="noStrike" dirty="0" smtClean="0">
                          <a:effectLst/>
                        </a:rPr>
                        <a:t>Aerosol Mass Spectrometer Measurements on the DC-8 during KORUS-AQ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/>
                </a:tc>
              </a:tr>
              <a:tr h="549262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 err="1">
                          <a:effectLst/>
                        </a:rPr>
                        <a:t>Redemann</a:t>
                      </a:r>
                      <a:r>
                        <a:rPr lang="en-US" sz="1600" u="none" strike="noStrike" dirty="0">
                          <a:effectLst/>
                        </a:rPr>
                        <a:t>, Jens  (ARC)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marL="454025" indent="-454025" algn="l" fontAlgn="t"/>
                      <a:r>
                        <a:rPr lang="en-US" sz="1600" u="none" strike="noStrike" dirty="0">
                          <a:effectLst/>
                        </a:rPr>
                        <a:t>Airborne measurements of multi-spectral optical depth and retrievals of trace gas column contents and aerosol properties from 4STAR during KORUS-AQ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/>
                </a:tc>
              </a:tr>
              <a:tr h="414039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Schwarz, Joshua  (NOAA)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marL="454025" indent="-454025" algn="l" fontAlgn="t"/>
                      <a:r>
                        <a:rPr lang="en-US" sz="1600" u="none" strike="noStrike" dirty="0">
                          <a:effectLst/>
                        </a:rPr>
                        <a:t>Measurements of Black Carbon Mass and Mixing State, and the </a:t>
                      </a:r>
                      <a:r>
                        <a:rPr lang="en-US" sz="1600" u="none" strike="noStrike" dirty="0" err="1">
                          <a:effectLst/>
                        </a:rPr>
                        <a:t>Hygroscopicity</a:t>
                      </a:r>
                      <a:r>
                        <a:rPr lang="en-US" sz="1600" u="none" strike="noStrike" dirty="0">
                          <a:effectLst/>
                        </a:rPr>
                        <a:t> of Internally Mixed Materials During KORUS-AQ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/>
                </a:tc>
              </a:tr>
              <a:tr h="549262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 err="1">
                          <a:effectLst/>
                        </a:rPr>
                        <a:t>Weinheimer</a:t>
                      </a:r>
                      <a:r>
                        <a:rPr lang="en-US" sz="1600" u="none" strike="noStrike" dirty="0">
                          <a:effectLst/>
                        </a:rPr>
                        <a:t>, </a:t>
                      </a:r>
                      <a:r>
                        <a:rPr lang="en-US" sz="1600" u="none" strike="noStrike" dirty="0" smtClean="0">
                          <a:effectLst/>
                        </a:rPr>
                        <a:t>Andy (</a:t>
                      </a:r>
                      <a:r>
                        <a:rPr lang="en-US" sz="1600" u="none" strike="noStrike" dirty="0">
                          <a:effectLst/>
                        </a:rPr>
                        <a:t>NCAR)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marL="454025" indent="-454025" algn="l" fontAlgn="t"/>
                      <a:r>
                        <a:rPr lang="en-US" sz="1600" u="none" strike="noStrike" dirty="0">
                          <a:effectLst/>
                        </a:rPr>
                        <a:t>Measurements of NO, NO2, </a:t>
                      </a:r>
                      <a:r>
                        <a:rPr lang="en-US" sz="1600" u="none" strike="noStrike" dirty="0" err="1">
                          <a:effectLst/>
                        </a:rPr>
                        <a:t>NOy</a:t>
                      </a:r>
                      <a:r>
                        <a:rPr lang="en-US" sz="1600" u="none" strike="noStrike" dirty="0">
                          <a:effectLst/>
                        </a:rPr>
                        <a:t>, and O3 from the DC-8 During KORUS-AQ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/>
                </a:tc>
              </a:tr>
              <a:tr h="413616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 err="1">
                          <a:effectLst/>
                        </a:rPr>
                        <a:t>Wennberg</a:t>
                      </a:r>
                      <a:r>
                        <a:rPr lang="en-US" sz="1600" u="none" strike="noStrike" dirty="0">
                          <a:effectLst/>
                        </a:rPr>
                        <a:t>, Paul  (CIT)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Peroxides, Acids, and Organic Oxygenates for KORUS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/>
                </a:tc>
              </a:tr>
              <a:tr h="549262">
                <a:tc>
                  <a:txBody>
                    <a:bodyPr/>
                    <a:lstStyle/>
                    <a:p>
                      <a:pPr marL="454025" indent="-454025" algn="l" fontAlgn="t"/>
                      <a:r>
                        <a:rPr lang="en-US" sz="1600" u="none" strike="noStrike" dirty="0" err="1">
                          <a:effectLst/>
                        </a:rPr>
                        <a:t>Wisthaler</a:t>
                      </a:r>
                      <a:r>
                        <a:rPr lang="en-US" sz="1600" u="none" strike="noStrike" dirty="0">
                          <a:effectLst/>
                        </a:rPr>
                        <a:t>, Armin  (Innsbruck)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PTR-</a:t>
                      </a:r>
                      <a:r>
                        <a:rPr lang="en-US" sz="1600" u="none" strike="noStrike" dirty="0" err="1">
                          <a:effectLst/>
                        </a:rPr>
                        <a:t>ToF</a:t>
                      </a:r>
                      <a:r>
                        <a:rPr lang="en-US" sz="1600" u="none" strike="noStrike" dirty="0">
                          <a:effectLst/>
                        </a:rPr>
                        <a:t>-MS measurements of NMHCs in support of KORUS-AQ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/>
                </a:tc>
              </a:tr>
              <a:tr h="549262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Yang, </a:t>
                      </a:r>
                      <a:r>
                        <a:rPr lang="en-US" sz="1600" u="none" strike="noStrike" dirty="0" smtClean="0">
                          <a:effectLst/>
                        </a:rPr>
                        <a:t>Melissa (</a:t>
                      </a:r>
                      <a:r>
                        <a:rPr lang="en-US" sz="1600" u="none" strike="noStrike" dirty="0" err="1">
                          <a:effectLst/>
                        </a:rPr>
                        <a:t>LaRC</a:t>
                      </a:r>
                      <a:r>
                        <a:rPr lang="en-US" sz="1600" u="none" strike="noStrike" dirty="0" smtClean="0">
                          <a:effectLst/>
                        </a:rPr>
                        <a:t>)***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marL="454025" indent="-454025" algn="l" fontAlgn="t"/>
                      <a:r>
                        <a:rPr lang="en-US" sz="1600" u="none" strike="noStrike" dirty="0">
                          <a:effectLst/>
                        </a:rPr>
                        <a:t>DC-8-based Observations of Atmospheric CO2 in Support of the KORUS-AQ Regional Studies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/>
                </a:tc>
              </a:tr>
              <a:tr h="549262">
                <a:tc>
                  <a:txBody>
                    <a:bodyPr/>
                    <a:lstStyle/>
                    <a:p>
                      <a:pPr marL="454025" marR="0" indent="-454025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Yum,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Seong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Soo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</a:t>
                      </a: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Yonsei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Univ)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Airborne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measurements of CCN on the DC-8 during KORUS-AQ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20186" y="55208"/>
            <a:ext cx="84698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KORUS-AQ DC-8 Measurement PI Team (Part 3</a:t>
            </a:r>
            <a:r>
              <a:rPr lang="en-US" sz="2800" dirty="0" smtClean="0"/>
              <a:t> of 3)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7188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597227"/>
              </p:ext>
            </p:extLst>
          </p:nvPr>
        </p:nvGraphicFramePr>
        <p:xfrm>
          <a:off x="420186" y="1006207"/>
          <a:ext cx="8469813" cy="3160349"/>
        </p:xfrm>
        <a:graphic>
          <a:graphicData uri="http://schemas.openxmlformats.org/drawingml/2006/table">
            <a:tbl>
              <a:tblPr bandRow="1">
                <a:tableStyleId>{68D230F3-CF80-4859-8CE7-A43EE81993B5}</a:tableStyleId>
              </a:tblPr>
              <a:tblGrid>
                <a:gridCol w="2380852"/>
                <a:gridCol w="6088961"/>
              </a:tblGrid>
              <a:tr h="549262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Eloranta, Edwin  (</a:t>
                      </a:r>
                      <a:r>
                        <a:rPr lang="en-US" sz="1600" u="none" strike="noStrike" dirty="0" err="1">
                          <a:effectLst/>
                        </a:rPr>
                        <a:t>Wisc</a:t>
                      </a:r>
                      <a:r>
                        <a:rPr lang="en-US" sz="1600" u="none" strike="noStrike" dirty="0">
                          <a:effectLst/>
                        </a:rPr>
                        <a:t>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HSRL DEPLOYMENT TO SEOUL, SOUTH KOREA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/>
                </a:tc>
              </a:tr>
              <a:tr h="549262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Herman, Jay (UMBC)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PANDORA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Deployment to South Korea for KORUS-AQ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/>
                </a:tc>
              </a:tr>
              <a:tr h="414039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 err="1">
                          <a:effectLst/>
                        </a:rPr>
                        <a:t>Holdben</a:t>
                      </a:r>
                      <a:r>
                        <a:rPr lang="en-US" sz="1600" u="none" strike="noStrike" dirty="0">
                          <a:effectLst/>
                        </a:rPr>
                        <a:t>, Brent (GSFC)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 smtClean="0">
                          <a:effectLst/>
                        </a:rPr>
                        <a:t>Enhanced</a:t>
                      </a:r>
                      <a:r>
                        <a:rPr lang="en-US" sz="1600" u="none" strike="noStrike" baseline="0" dirty="0" smtClean="0">
                          <a:effectLst/>
                        </a:rPr>
                        <a:t> </a:t>
                      </a:r>
                      <a:r>
                        <a:rPr lang="en-US" sz="1600" u="none" strike="noStrike" dirty="0" smtClean="0">
                          <a:effectLst/>
                        </a:rPr>
                        <a:t>AERONET Network in South</a:t>
                      </a:r>
                      <a:r>
                        <a:rPr lang="en-US" sz="1600" u="none" strike="noStrike" baseline="0" dirty="0" smtClean="0">
                          <a:effectLst/>
                        </a:rPr>
                        <a:t> Korea for KORUS-AQ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/>
                </a:tc>
              </a:tr>
              <a:tr h="549262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Thomas McGee (GSFC)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KORUS-AQ Ozone LIDAR Measurements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/>
                </a:tc>
              </a:tr>
              <a:tr h="549262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Thompson, Anne  (GSFC)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KORUS-AQ </a:t>
                      </a:r>
                      <a:r>
                        <a:rPr lang="en-US" sz="1600" u="none" strike="noStrike" dirty="0" err="1">
                          <a:effectLst/>
                        </a:rPr>
                        <a:t>Ozonesonde</a:t>
                      </a:r>
                      <a:r>
                        <a:rPr lang="en-US" sz="1600" u="none" strike="noStrike" dirty="0">
                          <a:effectLst/>
                        </a:rPr>
                        <a:t> Measurements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/>
                </a:tc>
              </a:tr>
              <a:tr h="549262">
                <a:tc>
                  <a:txBody>
                    <a:bodyPr/>
                    <a:lstStyle/>
                    <a:p>
                      <a:pPr marL="454025" indent="-454025" algn="l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Korean Air Quality Measurement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Sites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20186" y="55208"/>
            <a:ext cx="84698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KORUS-AQ </a:t>
            </a:r>
            <a:r>
              <a:rPr lang="en-US" sz="2800" dirty="0" smtClean="0"/>
              <a:t>Ground Measurement </a:t>
            </a:r>
            <a:r>
              <a:rPr lang="en-US" sz="2800" dirty="0"/>
              <a:t>PI </a:t>
            </a:r>
            <a:r>
              <a:rPr lang="en-US" sz="2800" dirty="0" smtClean="0"/>
              <a:t>Team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8733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7767370"/>
              </p:ext>
            </p:extLst>
          </p:nvPr>
        </p:nvGraphicFramePr>
        <p:xfrm>
          <a:off x="420186" y="1006207"/>
          <a:ext cx="8469813" cy="3087344"/>
        </p:xfrm>
        <a:graphic>
          <a:graphicData uri="http://schemas.openxmlformats.org/drawingml/2006/table">
            <a:tbl>
              <a:tblPr bandRow="1">
                <a:tableStyleId>{C083E6E3-FA7D-4D7B-A595-EF9225AFEA82}</a:tableStyleId>
              </a:tblPr>
              <a:tblGrid>
                <a:gridCol w="2494130"/>
                <a:gridCol w="5975683"/>
              </a:tblGrid>
              <a:tr h="549262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Carmichael, Gregory  (Iowa)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marL="454025" indent="-454025" algn="l" fontAlgn="t"/>
                      <a:r>
                        <a:rPr lang="en-US" sz="1600" u="none" strike="noStrike" dirty="0">
                          <a:effectLst/>
                        </a:rPr>
                        <a:t>Regional Scale Modeling in Support of KORUS-AQ:  Improving Predictions of Dynamic Air Quality Using Aircraft, Ground Networks, and Satellite Data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/>
                </a:tc>
              </a:tr>
              <a:tr h="549262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effectLst/>
                        </a:rPr>
                        <a:t>Emmons, Louisa  (NCAR)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marL="454025" indent="-454025" algn="l" fontAlgn="t"/>
                      <a:r>
                        <a:rPr lang="en-US" sz="1600" u="none" strike="noStrike" dirty="0">
                          <a:effectLst/>
                        </a:rPr>
                        <a:t>Global and Regional Chemical Forecasting and Analysis using CAM-</a:t>
                      </a:r>
                      <a:r>
                        <a:rPr lang="en-US" sz="1600" u="none" strike="noStrike" dirty="0" err="1">
                          <a:effectLst/>
                        </a:rPr>
                        <a:t>chem</a:t>
                      </a:r>
                      <a:r>
                        <a:rPr lang="en-US" sz="1600" u="none" strike="noStrike" dirty="0">
                          <a:effectLst/>
                        </a:rPr>
                        <a:t>, Data Assimilation and WRF-</a:t>
                      </a:r>
                      <a:r>
                        <a:rPr lang="en-US" sz="1600" u="none" strike="noStrike" dirty="0" err="1">
                          <a:effectLst/>
                        </a:rPr>
                        <a:t>Chem</a:t>
                      </a:r>
                      <a:r>
                        <a:rPr lang="en-US" sz="1600" u="none" strike="noStrike" dirty="0">
                          <a:effectLst/>
                        </a:rPr>
                        <a:t> for KORUS-AQ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/>
                </a:tc>
              </a:tr>
              <a:tr h="414039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effectLst/>
                        </a:rPr>
                        <a:t>da Silva, Arlindo  (GSFC)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marL="454025" indent="-454025" algn="l" fontAlgn="t"/>
                      <a:r>
                        <a:rPr lang="en-US" sz="1600" u="none" strike="noStrike" dirty="0">
                          <a:effectLst/>
                        </a:rPr>
                        <a:t>GEOS-5 Chemical and Meteorological Forecasting Support for the KORUS-AQ Campaign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/>
                </a:tc>
              </a:tr>
              <a:tr h="549262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 err="1">
                          <a:effectLst/>
                        </a:rPr>
                        <a:t>Hyer</a:t>
                      </a:r>
                      <a:r>
                        <a:rPr lang="en-US" sz="1600" u="none" strike="noStrike" dirty="0">
                          <a:effectLst/>
                        </a:rPr>
                        <a:t>, Edward  (NRL)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marL="454025" indent="-454025" algn="l" fontAlgn="t"/>
                      <a:r>
                        <a:rPr lang="en-US" sz="1600" u="none" strike="noStrike" dirty="0">
                          <a:effectLst/>
                        </a:rPr>
                        <a:t>Advanced geostationary and </a:t>
                      </a:r>
                      <a:r>
                        <a:rPr lang="en-US" sz="1600" u="none" strike="noStrike" dirty="0" err="1">
                          <a:effectLst/>
                        </a:rPr>
                        <a:t>lidar</a:t>
                      </a:r>
                      <a:r>
                        <a:rPr lang="en-US" sz="1600" u="none" strike="noStrike" dirty="0">
                          <a:effectLst/>
                        </a:rPr>
                        <a:t> satellite data exploitation in support of KORUS-AQ mission planning and forecasting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/>
                </a:tc>
              </a:tr>
              <a:tr h="549262">
                <a:tc>
                  <a:txBody>
                    <a:bodyPr/>
                    <a:lstStyle/>
                    <a:p>
                      <a:pPr marL="454025" indent="-454025" algn="l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Korean Air Quality and Meteorological Modeling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Teams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marL="454025" indent="-454025" algn="l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20186" y="55208"/>
            <a:ext cx="84698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KORUS-AQ </a:t>
            </a:r>
            <a:r>
              <a:rPr lang="en-US" sz="2800" dirty="0" smtClean="0"/>
              <a:t>Forecasting PI Team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8276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20185" y="782804"/>
            <a:ext cx="8709527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2400" dirty="0" err="1" smtClean="0"/>
              <a:t>GeoTASO</a:t>
            </a:r>
            <a:r>
              <a:rPr lang="en-US" sz="2400" dirty="0" smtClean="0"/>
              <a:t> (TEMPO/GEMS Airborne Simulator)</a:t>
            </a:r>
            <a:br>
              <a:rPr lang="en-US" sz="2400" dirty="0" smtClean="0"/>
            </a:br>
            <a:r>
              <a:rPr lang="en-US" sz="2000" dirty="0" smtClean="0">
                <a:solidFill>
                  <a:srgbClr val="FF0000"/>
                </a:solidFill>
              </a:rPr>
              <a:t>Geo</a:t>
            </a:r>
            <a:r>
              <a:rPr lang="en-US" sz="2000" dirty="0" smtClean="0"/>
              <a:t>stationary </a:t>
            </a:r>
            <a:r>
              <a:rPr lang="en-US" sz="2000" dirty="0" smtClean="0">
                <a:solidFill>
                  <a:srgbClr val="FF0000"/>
                </a:solidFill>
              </a:rPr>
              <a:t>T</a:t>
            </a:r>
            <a:r>
              <a:rPr lang="en-US" sz="2000" dirty="0" smtClean="0"/>
              <a:t>race gas and </a:t>
            </a:r>
            <a:r>
              <a:rPr lang="en-US" sz="2000" dirty="0" smtClean="0">
                <a:solidFill>
                  <a:srgbClr val="FF0000"/>
                </a:solidFill>
              </a:rPr>
              <a:t>A</a:t>
            </a:r>
            <a:r>
              <a:rPr lang="en-US" sz="2000" dirty="0" smtClean="0"/>
              <a:t>erosol </a:t>
            </a:r>
            <a:r>
              <a:rPr lang="en-US" sz="2000" dirty="0" smtClean="0">
                <a:solidFill>
                  <a:srgbClr val="FF0000"/>
                </a:solidFill>
              </a:rPr>
              <a:t>S</a:t>
            </a:r>
            <a:r>
              <a:rPr lang="en-US" sz="2000" dirty="0" smtClean="0"/>
              <a:t>ensor </a:t>
            </a:r>
            <a:r>
              <a:rPr lang="en-US" sz="2000" dirty="0" smtClean="0">
                <a:solidFill>
                  <a:srgbClr val="FF0000"/>
                </a:solidFill>
              </a:rPr>
              <a:t>O</a:t>
            </a:r>
            <a:r>
              <a:rPr lang="en-US" sz="2000" dirty="0" smtClean="0"/>
              <a:t>ptimization</a:t>
            </a:r>
            <a:endParaRPr lang="en-US" sz="24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20186" y="1489451"/>
            <a:ext cx="8469812" cy="19804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altLang="ja-JP" sz="16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NASA-funded airborne sensor and trace gas/aerosol retrieval project to advance mission readiness of sensor/algorithms for GEO-CAPE/TEMPO missions</a:t>
            </a:r>
          </a:p>
          <a:p>
            <a:pPr lvl="1" algn="l">
              <a:lnSpc>
                <a:spcPct val="120000"/>
              </a:lnSpc>
              <a:spcBef>
                <a:spcPts val="600"/>
              </a:spcBef>
            </a:pPr>
            <a:r>
              <a:rPr lang="en-US" altLang="ja-JP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UV-Vis spectrometer with 2 2-D detector arrays covering 290-390 nm (O</a:t>
            </a:r>
            <a:r>
              <a:rPr lang="en-US" altLang="ja-JP" sz="1400" baseline="-250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3</a:t>
            </a:r>
            <a:r>
              <a:rPr lang="en-US" altLang="ja-JP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, SO</a:t>
            </a:r>
            <a:r>
              <a:rPr lang="en-US" altLang="ja-JP" sz="1400" baseline="-250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2</a:t>
            </a:r>
            <a:r>
              <a:rPr lang="en-US" altLang="ja-JP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, HCHO) and 415-695 nm (NO</a:t>
            </a:r>
            <a:r>
              <a:rPr lang="en-US" altLang="ja-JP" sz="1400" baseline="-250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2</a:t>
            </a:r>
            <a:r>
              <a:rPr lang="en-US" altLang="ja-JP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, O</a:t>
            </a:r>
            <a:r>
              <a:rPr lang="en-US" altLang="ja-JP" sz="1400" baseline="-250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3</a:t>
            </a:r>
            <a:r>
              <a:rPr lang="en-US" altLang="ja-JP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, aerosol)</a:t>
            </a:r>
          </a:p>
          <a:p>
            <a:pPr lvl="2" algn="l">
              <a:lnSpc>
                <a:spcPct val="120000"/>
              </a:lnSpc>
              <a:spcBef>
                <a:spcPct val="0"/>
              </a:spcBef>
            </a:pPr>
            <a:r>
              <a:rPr lang="en-US" altLang="ja-JP" sz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Imaging spectrometer covers  ~8 km swath with 50 m x 80 m ground patch resolution</a:t>
            </a:r>
          </a:p>
          <a:p>
            <a:pPr lvl="2" algn="l">
              <a:lnSpc>
                <a:spcPct val="120000"/>
              </a:lnSpc>
              <a:spcBef>
                <a:spcPct val="0"/>
              </a:spcBef>
            </a:pPr>
            <a:r>
              <a:rPr lang="en-US" altLang="ja-JP" sz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Spectral </a:t>
            </a:r>
            <a:r>
              <a:rPr lang="en-US" altLang="ja-JP" sz="12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passbands</a:t>
            </a:r>
            <a:r>
              <a:rPr lang="en-US" altLang="ja-JP" sz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 of ~ 0.4 nm in UV, ~0.8 nm in Vis with 3x oversampling spectrally</a:t>
            </a:r>
          </a:p>
          <a:p>
            <a:pPr lvl="2" algn="l">
              <a:lnSpc>
                <a:spcPct val="120000"/>
              </a:lnSpc>
              <a:spcBef>
                <a:spcPct val="0"/>
              </a:spcBef>
            </a:pPr>
            <a:r>
              <a:rPr lang="en-US" altLang="ja-JP" sz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Signal to noise of ~ 50 for individual samples</a:t>
            </a:r>
          </a:p>
        </p:txBody>
      </p:sp>
      <p:pic>
        <p:nvPicPr>
          <p:cNvPr id="8" name="Picture 7" descr="9_2013_GEOTASO_instrume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84" y="3426363"/>
            <a:ext cx="4558632" cy="343163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0186" y="55208"/>
            <a:ext cx="84698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KORUS-AQ King Air (</a:t>
            </a:r>
            <a:r>
              <a:rPr lang="en-US" sz="2800" dirty="0" err="1" smtClean="0"/>
              <a:t>LaRC</a:t>
            </a:r>
            <a:r>
              <a:rPr lang="en-US" sz="2800" dirty="0" smtClean="0"/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4411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</TotalTime>
  <Words>2818</Words>
  <Application>Microsoft Office PowerPoint</Application>
  <PresentationFormat>On-screen Show (4:3)</PresentationFormat>
  <Paragraphs>558</Paragraphs>
  <Slides>30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Document</vt:lpstr>
      <vt:lpstr>KORUS-AQ Assets</vt:lpstr>
      <vt:lpstr>PowerPoint Presentation</vt:lpstr>
      <vt:lpstr>Overview of KORUS-AQ Assets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2016 Korus-AQ ground observation sites.</vt:lpstr>
      <vt:lpstr>3 Main Upwind, Urban and Downwind  ground observation sites.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LEFER, BARRY L. (HQ-DK000)</dc:creator>
  <cp:lastModifiedBy>Jim Crawford</cp:lastModifiedBy>
  <cp:revision>51</cp:revision>
  <cp:lastPrinted>2015-06-25T23:25:40Z</cp:lastPrinted>
  <dcterms:created xsi:type="dcterms:W3CDTF">2015-06-23T23:39:37Z</dcterms:created>
  <dcterms:modified xsi:type="dcterms:W3CDTF">2015-10-19T14:29:47Z</dcterms:modified>
</cp:coreProperties>
</file>