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4" r:id="rId3"/>
    <p:sldId id="257" r:id="rId4"/>
    <p:sldId id="265" r:id="rId5"/>
    <p:sldId id="266" r:id="rId6"/>
    <p:sldId id="271" r:id="rId7"/>
    <p:sldId id="267" r:id="rId8"/>
    <p:sldId id="268" r:id="rId9"/>
    <p:sldId id="273" r:id="rId10"/>
    <p:sldId id="269" r:id="rId11"/>
    <p:sldId id="270" r:id="rId12"/>
    <p:sldId id="272"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blo Saide" initials="P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8" d="100"/>
          <a:sy n="88" d="100"/>
        </p:scale>
        <p:origin x="-126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commentAuthors" Target="commentAuthors.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3D1864-ABC1-184A-A505-71DB2A801252}" type="datetimeFigureOut">
              <a:rPr lang="en-US" smtClean="0"/>
              <a:t>6/23/15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804C2-27DF-EE41-8534-E8FB4D9CAE7B}" type="slidenum">
              <a:rPr lang="en-US" smtClean="0"/>
              <a:t>‹#›</a:t>
            </a:fld>
            <a:endParaRPr lang="en-US"/>
          </a:p>
        </p:txBody>
      </p:sp>
    </p:spTree>
    <p:extLst>
      <p:ext uri="{BB962C8B-B14F-4D97-AF65-F5344CB8AC3E}">
        <p14:creationId xmlns:p14="http://schemas.microsoft.com/office/powerpoint/2010/main" val="2968242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3D1864-ABC1-184A-A505-71DB2A801252}" type="datetimeFigureOut">
              <a:rPr lang="en-US" smtClean="0"/>
              <a:t>6/23/15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804C2-27DF-EE41-8534-E8FB4D9CAE7B}" type="slidenum">
              <a:rPr lang="en-US" smtClean="0"/>
              <a:t>‹#›</a:t>
            </a:fld>
            <a:endParaRPr lang="en-US"/>
          </a:p>
        </p:txBody>
      </p:sp>
    </p:spTree>
    <p:extLst>
      <p:ext uri="{BB962C8B-B14F-4D97-AF65-F5344CB8AC3E}">
        <p14:creationId xmlns:p14="http://schemas.microsoft.com/office/powerpoint/2010/main" val="3729181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3D1864-ABC1-184A-A505-71DB2A801252}" type="datetimeFigureOut">
              <a:rPr lang="en-US" smtClean="0"/>
              <a:t>6/23/15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804C2-27DF-EE41-8534-E8FB4D9CAE7B}" type="slidenum">
              <a:rPr lang="en-US" smtClean="0"/>
              <a:t>‹#›</a:t>
            </a:fld>
            <a:endParaRPr lang="en-US"/>
          </a:p>
        </p:txBody>
      </p:sp>
    </p:spTree>
    <p:extLst>
      <p:ext uri="{BB962C8B-B14F-4D97-AF65-F5344CB8AC3E}">
        <p14:creationId xmlns:p14="http://schemas.microsoft.com/office/powerpoint/2010/main" val="2865342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3D1864-ABC1-184A-A505-71DB2A801252}" type="datetimeFigureOut">
              <a:rPr lang="en-US" smtClean="0"/>
              <a:t>6/23/15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804C2-27DF-EE41-8534-E8FB4D9CAE7B}" type="slidenum">
              <a:rPr lang="en-US" smtClean="0"/>
              <a:t>‹#›</a:t>
            </a:fld>
            <a:endParaRPr lang="en-US"/>
          </a:p>
        </p:txBody>
      </p:sp>
    </p:spTree>
    <p:extLst>
      <p:ext uri="{BB962C8B-B14F-4D97-AF65-F5344CB8AC3E}">
        <p14:creationId xmlns:p14="http://schemas.microsoft.com/office/powerpoint/2010/main" val="2621507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3D1864-ABC1-184A-A505-71DB2A801252}" type="datetimeFigureOut">
              <a:rPr lang="en-US" smtClean="0"/>
              <a:t>6/23/15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804C2-27DF-EE41-8534-E8FB4D9CAE7B}" type="slidenum">
              <a:rPr lang="en-US" smtClean="0"/>
              <a:t>‹#›</a:t>
            </a:fld>
            <a:endParaRPr lang="en-US"/>
          </a:p>
        </p:txBody>
      </p:sp>
    </p:spTree>
    <p:extLst>
      <p:ext uri="{BB962C8B-B14F-4D97-AF65-F5344CB8AC3E}">
        <p14:creationId xmlns:p14="http://schemas.microsoft.com/office/powerpoint/2010/main" val="2232670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3D1864-ABC1-184A-A505-71DB2A801252}" type="datetimeFigureOut">
              <a:rPr lang="en-US" smtClean="0"/>
              <a:t>6/23/15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0804C2-27DF-EE41-8534-E8FB4D9CAE7B}" type="slidenum">
              <a:rPr lang="en-US" smtClean="0"/>
              <a:t>‹#›</a:t>
            </a:fld>
            <a:endParaRPr lang="en-US"/>
          </a:p>
        </p:txBody>
      </p:sp>
    </p:spTree>
    <p:extLst>
      <p:ext uri="{BB962C8B-B14F-4D97-AF65-F5344CB8AC3E}">
        <p14:creationId xmlns:p14="http://schemas.microsoft.com/office/powerpoint/2010/main" val="3148551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3D1864-ABC1-184A-A505-71DB2A801252}" type="datetimeFigureOut">
              <a:rPr lang="en-US" smtClean="0"/>
              <a:t>6/23/15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0804C2-27DF-EE41-8534-E8FB4D9CAE7B}" type="slidenum">
              <a:rPr lang="en-US" smtClean="0"/>
              <a:t>‹#›</a:t>
            </a:fld>
            <a:endParaRPr lang="en-US"/>
          </a:p>
        </p:txBody>
      </p:sp>
    </p:spTree>
    <p:extLst>
      <p:ext uri="{BB962C8B-B14F-4D97-AF65-F5344CB8AC3E}">
        <p14:creationId xmlns:p14="http://schemas.microsoft.com/office/powerpoint/2010/main" val="2608604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3D1864-ABC1-184A-A505-71DB2A801252}" type="datetimeFigureOut">
              <a:rPr lang="en-US" smtClean="0"/>
              <a:t>6/23/15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0804C2-27DF-EE41-8534-E8FB4D9CAE7B}" type="slidenum">
              <a:rPr lang="en-US" smtClean="0"/>
              <a:t>‹#›</a:t>
            </a:fld>
            <a:endParaRPr lang="en-US"/>
          </a:p>
        </p:txBody>
      </p:sp>
    </p:spTree>
    <p:extLst>
      <p:ext uri="{BB962C8B-B14F-4D97-AF65-F5344CB8AC3E}">
        <p14:creationId xmlns:p14="http://schemas.microsoft.com/office/powerpoint/2010/main" val="572593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3D1864-ABC1-184A-A505-71DB2A801252}" type="datetimeFigureOut">
              <a:rPr lang="en-US" smtClean="0"/>
              <a:t>6/23/15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0804C2-27DF-EE41-8534-E8FB4D9CAE7B}" type="slidenum">
              <a:rPr lang="en-US" smtClean="0"/>
              <a:t>‹#›</a:t>
            </a:fld>
            <a:endParaRPr lang="en-US"/>
          </a:p>
        </p:txBody>
      </p:sp>
    </p:spTree>
    <p:extLst>
      <p:ext uri="{BB962C8B-B14F-4D97-AF65-F5344CB8AC3E}">
        <p14:creationId xmlns:p14="http://schemas.microsoft.com/office/powerpoint/2010/main" val="1914830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3D1864-ABC1-184A-A505-71DB2A801252}" type="datetimeFigureOut">
              <a:rPr lang="en-US" smtClean="0"/>
              <a:t>6/23/15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0804C2-27DF-EE41-8534-E8FB4D9CAE7B}" type="slidenum">
              <a:rPr lang="en-US" smtClean="0"/>
              <a:t>‹#›</a:t>
            </a:fld>
            <a:endParaRPr lang="en-US"/>
          </a:p>
        </p:txBody>
      </p:sp>
    </p:spTree>
    <p:extLst>
      <p:ext uri="{BB962C8B-B14F-4D97-AF65-F5344CB8AC3E}">
        <p14:creationId xmlns:p14="http://schemas.microsoft.com/office/powerpoint/2010/main" val="19408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3D1864-ABC1-184A-A505-71DB2A801252}" type="datetimeFigureOut">
              <a:rPr lang="en-US" smtClean="0"/>
              <a:t>6/23/15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0804C2-27DF-EE41-8534-E8FB4D9CAE7B}" type="slidenum">
              <a:rPr lang="en-US" smtClean="0"/>
              <a:t>‹#›</a:t>
            </a:fld>
            <a:endParaRPr lang="en-US"/>
          </a:p>
        </p:txBody>
      </p:sp>
    </p:spTree>
    <p:extLst>
      <p:ext uri="{BB962C8B-B14F-4D97-AF65-F5344CB8AC3E}">
        <p14:creationId xmlns:p14="http://schemas.microsoft.com/office/powerpoint/2010/main" val="39943937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3688"/>
            <a:ext cx="8229600" cy="644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991810"/>
            <a:ext cx="8229600" cy="513435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3D1864-ABC1-184A-A505-71DB2A801252}" type="datetimeFigureOut">
              <a:rPr lang="en-US" smtClean="0"/>
              <a:t>6/23/15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0804C2-27DF-EE41-8534-E8FB4D9CAE7B}" type="slidenum">
              <a:rPr lang="en-US" smtClean="0"/>
              <a:t>‹#›</a:t>
            </a:fld>
            <a:endParaRPr lang="en-US"/>
          </a:p>
        </p:txBody>
      </p:sp>
    </p:spTree>
    <p:extLst>
      <p:ext uri="{BB962C8B-B14F-4D97-AF65-F5344CB8AC3E}">
        <p14:creationId xmlns:p14="http://schemas.microsoft.com/office/powerpoint/2010/main" val="17851688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600" b="1" kern="1200">
          <a:solidFill>
            <a:schemeClr val="tx2">
              <a:lumMod val="75000"/>
            </a:schemeClr>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7475"/>
            <a:ext cx="7772400" cy="3292976"/>
          </a:xfrm>
        </p:spPr>
        <p:txBody>
          <a:bodyPr>
            <a:noAutofit/>
          </a:bodyPr>
          <a:lstStyle/>
          <a:p>
            <a:r>
              <a:rPr lang="en-US" sz="3600" b="1" dirty="0" smtClean="0"/>
              <a:t>Communications Plan:</a:t>
            </a:r>
            <a:endParaRPr lang="en-US" sz="2800" dirty="0"/>
          </a:p>
        </p:txBody>
      </p:sp>
      <p:sp>
        <p:nvSpPr>
          <p:cNvPr id="3" name="Subtitle 2"/>
          <p:cNvSpPr>
            <a:spLocks noGrp="1"/>
          </p:cNvSpPr>
          <p:nvPr>
            <p:ph type="subTitle" idx="1"/>
          </p:nvPr>
        </p:nvSpPr>
        <p:spPr/>
        <p:txBody>
          <a:bodyPr>
            <a:normAutofit/>
          </a:bodyPr>
          <a:lstStyle/>
          <a:p>
            <a:r>
              <a:rPr lang="en-US" b="1" dirty="0" err="1" smtClean="0">
                <a:solidFill>
                  <a:srgbClr val="FF0000"/>
                </a:solidFill>
              </a:rPr>
              <a:t>Ji</a:t>
            </a:r>
            <a:r>
              <a:rPr lang="en-US" b="1" dirty="0" smtClean="0">
                <a:solidFill>
                  <a:srgbClr val="FF0000"/>
                </a:solidFill>
              </a:rPr>
              <a:t> Young Kim, </a:t>
            </a:r>
            <a:r>
              <a:rPr lang="en-US" b="1" dirty="0" err="1" smtClean="0">
                <a:solidFill>
                  <a:srgbClr val="FF0000"/>
                </a:solidFill>
              </a:rPr>
              <a:t>Chul</a:t>
            </a:r>
            <a:r>
              <a:rPr lang="en-US" b="1" dirty="0" smtClean="0">
                <a:solidFill>
                  <a:srgbClr val="FF0000"/>
                </a:solidFill>
              </a:rPr>
              <a:t> Han Song, </a:t>
            </a:r>
            <a:br>
              <a:rPr lang="en-US" b="1" dirty="0" smtClean="0">
                <a:solidFill>
                  <a:srgbClr val="FF0000"/>
                </a:solidFill>
              </a:rPr>
            </a:br>
            <a:r>
              <a:rPr lang="en-US" b="1" dirty="0" err="1" smtClean="0">
                <a:solidFill>
                  <a:srgbClr val="FF0000"/>
                </a:solidFill>
              </a:rPr>
              <a:t>Saewung</a:t>
            </a:r>
            <a:r>
              <a:rPr lang="en-US" b="1" dirty="0" smtClean="0">
                <a:solidFill>
                  <a:srgbClr val="FF0000"/>
                </a:solidFill>
              </a:rPr>
              <a:t> Kim, and Jim Crawford</a:t>
            </a:r>
            <a:endParaRPr lang="en-US" dirty="0"/>
          </a:p>
        </p:txBody>
      </p:sp>
    </p:spTree>
    <p:extLst>
      <p:ext uri="{BB962C8B-B14F-4D97-AF65-F5344CB8AC3E}">
        <p14:creationId xmlns:p14="http://schemas.microsoft.com/office/powerpoint/2010/main" val="2317401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Use of Social Media</a:t>
            </a:r>
            <a:endParaRPr lang="en-US" dirty="0"/>
          </a:p>
        </p:txBody>
      </p:sp>
      <p:sp>
        <p:nvSpPr>
          <p:cNvPr id="3" name="Content Placeholder 2"/>
          <p:cNvSpPr>
            <a:spLocks noGrp="1"/>
          </p:cNvSpPr>
          <p:nvPr>
            <p:ph idx="1"/>
          </p:nvPr>
        </p:nvSpPr>
        <p:spPr>
          <a:xfrm>
            <a:off x="457200" y="1115380"/>
            <a:ext cx="8229600" cy="5134353"/>
          </a:xfrm>
        </p:spPr>
        <p:txBody>
          <a:bodyPr>
            <a:normAutofit/>
          </a:bodyPr>
          <a:lstStyle/>
          <a:p>
            <a:r>
              <a:rPr lang="en-US" dirty="0" smtClean="0"/>
              <a:t>Is there any desire to have a Facebook page or Twitter account for the science team?</a:t>
            </a:r>
          </a:p>
          <a:p>
            <a:r>
              <a:rPr lang="en-US" dirty="0" smtClean="0"/>
              <a:t>Twitter could be another effective way to announce daily flight decisions and schedules for the next day.</a:t>
            </a:r>
          </a:p>
          <a:p>
            <a:pPr marL="0" indent="0">
              <a:buNone/>
            </a:pPr>
            <a:endParaRPr lang="en-US" dirty="0" smtClean="0"/>
          </a:p>
        </p:txBody>
      </p:sp>
    </p:spTree>
    <p:extLst>
      <p:ext uri="{BB962C8B-B14F-4D97-AF65-F5344CB8AC3E}">
        <p14:creationId xmlns:p14="http://schemas.microsoft.com/office/powerpoint/2010/main" val="967859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Science Team Communication through the  KORUS-AQ website</a:t>
            </a:r>
            <a:endParaRPr lang="en-US" dirty="0"/>
          </a:p>
        </p:txBody>
      </p:sp>
      <p:sp>
        <p:nvSpPr>
          <p:cNvPr id="3" name="Content Placeholder 2"/>
          <p:cNvSpPr>
            <a:spLocks noGrp="1"/>
          </p:cNvSpPr>
          <p:nvPr>
            <p:ph idx="1"/>
          </p:nvPr>
        </p:nvSpPr>
        <p:spPr>
          <a:xfrm>
            <a:off x="457200" y="1115380"/>
            <a:ext cx="8229600" cy="5134353"/>
          </a:xfrm>
        </p:spPr>
        <p:txBody>
          <a:bodyPr>
            <a:normAutofit fontScale="92500" lnSpcReduction="20000"/>
          </a:bodyPr>
          <a:lstStyle/>
          <a:p>
            <a:r>
              <a:rPr lang="en-US" dirty="0" smtClean="0"/>
              <a:t>The website should be updated regularly during the field study to provide information important to the execution of field operations and assessment of progress in accomplishing objectives.</a:t>
            </a:r>
          </a:p>
          <a:p>
            <a:r>
              <a:rPr lang="en-US" dirty="0" smtClean="0"/>
              <a:t>Daily announcements could be posted directly to the website or through RSS feed (see earlier slide on this)</a:t>
            </a:r>
          </a:p>
          <a:p>
            <a:r>
              <a:rPr lang="en-US" dirty="0"/>
              <a:t>R</a:t>
            </a:r>
            <a:r>
              <a:rPr lang="en-US" dirty="0" smtClean="0"/>
              <a:t>eports should be posted online regularly.  These would include a daily forecast summary, flight plans, flight reports, daily instrument status reports, </a:t>
            </a:r>
            <a:r>
              <a:rPr lang="en-US" dirty="0" err="1" smtClean="0"/>
              <a:t>quicklook</a:t>
            </a:r>
            <a:r>
              <a:rPr lang="en-US" dirty="0" smtClean="0"/>
              <a:t> images, etc.</a:t>
            </a:r>
          </a:p>
        </p:txBody>
      </p:sp>
    </p:spTree>
    <p:extLst>
      <p:ext uri="{BB962C8B-B14F-4D97-AF65-F5344CB8AC3E}">
        <p14:creationId xmlns:p14="http://schemas.microsoft.com/office/powerpoint/2010/main" val="3155353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Science Team Communication through the  KORUS-AQ website</a:t>
            </a:r>
            <a:endParaRPr lang="en-US" dirty="0"/>
          </a:p>
        </p:txBody>
      </p:sp>
      <p:pic>
        <p:nvPicPr>
          <p:cNvPr id="5" name="Picture 4"/>
          <p:cNvPicPr>
            <a:picLocks noChangeAspect="1"/>
          </p:cNvPicPr>
          <p:nvPr/>
        </p:nvPicPr>
        <p:blipFill rotWithShape="1">
          <a:blip r:embed="rId2"/>
          <a:srcRect l="25128" t="6723" r="26058" b="18397"/>
          <a:stretch/>
        </p:blipFill>
        <p:spPr>
          <a:xfrm>
            <a:off x="2805200" y="1082789"/>
            <a:ext cx="6005588" cy="5757843"/>
          </a:xfrm>
          <a:prstGeom prst="rect">
            <a:avLst/>
          </a:prstGeom>
        </p:spPr>
      </p:pic>
      <p:sp>
        <p:nvSpPr>
          <p:cNvPr id="7" name="TextBox 6"/>
          <p:cNvSpPr txBox="1"/>
          <p:nvPr/>
        </p:nvSpPr>
        <p:spPr>
          <a:xfrm>
            <a:off x="387453" y="3673097"/>
            <a:ext cx="2123268" cy="1569660"/>
          </a:xfrm>
          <a:prstGeom prst="rect">
            <a:avLst/>
          </a:prstGeom>
          <a:noFill/>
        </p:spPr>
        <p:txBody>
          <a:bodyPr wrap="square" rtlCol="0">
            <a:spAutoFit/>
          </a:bodyPr>
          <a:lstStyle/>
          <a:p>
            <a:r>
              <a:rPr lang="en-US" sz="1600" dirty="0" smtClean="0"/>
              <a:t>Reports and </a:t>
            </a:r>
            <a:r>
              <a:rPr lang="en-US" sz="1600" dirty="0" err="1" smtClean="0"/>
              <a:t>quicklook</a:t>
            </a:r>
            <a:r>
              <a:rPr lang="en-US" sz="1600" dirty="0" smtClean="0"/>
              <a:t> data can be directly uploaded to the website as pdf files. (example shown from DISCOVER-AQ)</a:t>
            </a:r>
            <a:endParaRPr lang="en-US" sz="1600" dirty="0"/>
          </a:p>
        </p:txBody>
      </p:sp>
    </p:spTree>
    <p:extLst>
      <p:ext uri="{BB962C8B-B14F-4D97-AF65-F5344CB8AC3E}">
        <p14:creationId xmlns:p14="http://schemas.microsoft.com/office/powerpoint/2010/main" val="1003438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853187" y="1010121"/>
            <a:ext cx="1789475" cy="1774927"/>
          </a:xfrm>
          <a:prstGeom prst="ellipse">
            <a:avLst/>
          </a:prstGeom>
          <a:no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657494" y="4221744"/>
            <a:ext cx="1789475" cy="1774927"/>
          </a:xfrm>
          <a:prstGeom prst="ellipse">
            <a:avLst/>
          </a:prstGeom>
          <a:no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1747925" y="4221744"/>
            <a:ext cx="1789475" cy="1774927"/>
          </a:xfrm>
          <a:prstGeom prst="ellipse">
            <a:avLst/>
          </a:prstGeom>
          <a:no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4762312" y="4221744"/>
            <a:ext cx="1789475" cy="1774927"/>
          </a:xfrm>
          <a:prstGeom prst="ellipse">
            <a:avLst/>
          </a:prstGeom>
          <a:no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6819638" y="4221744"/>
            <a:ext cx="1789475" cy="1774927"/>
          </a:xfrm>
          <a:prstGeom prst="ellipse">
            <a:avLst/>
          </a:prstGeom>
          <a:no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16468" y="487702"/>
            <a:ext cx="2797761" cy="369332"/>
          </a:xfrm>
          <a:prstGeom prst="rect">
            <a:avLst/>
          </a:prstGeom>
          <a:noFill/>
        </p:spPr>
        <p:txBody>
          <a:bodyPr wrap="none" rtlCol="0">
            <a:spAutoFit/>
          </a:bodyPr>
          <a:lstStyle/>
          <a:p>
            <a:r>
              <a:rPr lang="en-US" dirty="0" smtClean="0"/>
              <a:t>KORUS-AQ and MAPS-Seoul</a:t>
            </a:r>
            <a:endParaRPr lang="en-US" dirty="0"/>
          </a:p>
        </p:txBody>
      </p:sp>
      <p:sp>
        <p:nvSpPr>
          <p:cNvPr id="10" name="TextBox 9"/>
          <p:cNvSpPr txBox="1"/>
          <p:nvPr/>
        </p:nvSpPr>
        <p:spPr>
          <a:xfrm>
            <a:off x="349995" y="3828720"/>
            <a:ext cx="1197764" cy="369332"/>
          </a:xfrm>
          <a:prstGeom prst="rect">
            <a:avLst/>
          </a:prstGeom>
          <a:noFill/>
        </p:spPr>
        <p:txBody>
          <a:bodyPr wrap="none" rtlCol="0">
            <a:spAutoFit/>
          </a:bodyPr>
          <a:lstStyle/>
          <a:p>
            <a:r>
              <a:rPr lang="en-US" dirty="0" smtClean="0"/>
              <a:t>KORUS-AQ</a:t>
            </a:r>
            <a:endParaRPr lang="en-US" dirty="0"/>
          </a:p>
        </p:txBody>
      </p:sp>
      <p:sp>
        <p:nvSpPr>
          <p:cNvPr id="11" name="TextBox 10"/>
          <p:cNvSpPr txBox="1"/>
          <p:nvPr/>
        </p:nvSpPr>
        <p:spPr>
          <a:xfrm>
            <a:off x="2446969" y="3827077"/>
            <a:ext cx="1328459" cy="369332"/>
          </a:xfrm>
          <a:prstGeom prst="rect">
            <a:avLst/>
          </a:prstGeom>
          <a:noFill/>
        </p:spPr>
        <p:txBody>
          <a:bodyPr wrap="none" rtlCol="0">
            <a:spAutoFit/>
          </a:bodyPr>
          <a:lstStyle/>
          <a:p>
            <a:r>
              <a:rPr lang="en-US" dirty="0" smtClean="0"/>
              <a:t>MAPS-Seoul</a:t>
            </a:r>
            <a:endParaRPr lang="en-US" dirty="0"/>
          </a:p>
        </p:txBody>
      </p:sp>
      <p:sp>
        <p:nvSpPr>
          <p:cNvPr id="12" name="TextBox 11"/>
          <p:cNvSpPr txBox="1"/>
          <p:nvPr/>
        </p:nvSpPr>
        <p:spPr>
          <a:xfrm>
            <a:off x="5099560" y="3794453"/>
            <a:ext cx="1197764" cy="369332"/>
          </a:xfrm>
          <a:prstGeom prst="rect">
            <a:avLst/>
          </a:prstGeom>
          <a:noFill/>
        </p:spPr>
        <p:txBody>
          <a:bodyPr wrap="none" rtlCol="0">
            <a:spAutoFit/>
          </a:bodyPr>
          <a:lstStyle/>
          <a:p>
            <a:r>
              <a:rPr lang="en-US" dirty="0" smtClean="0"/>
              <a:t>KORUS-AQ</a:t>
            </a:r>
            <a:endParaRPr lang="en-US" dirty="0"/>
          </a:p>
        </p:txBody>
      </p:sp>
      <p:sp>
        <p:nvSpPr>
          <p:cNvPr id="13" name="TextBox 12"/>
          <p:cNvSpPr txBox="1"/>
          <p:nvPr/>
        </p:nvSpPr>
        <p:spPr>
          <a:xfrm>
            <a:off x="7174075" y="3794811"/>
            <a:ext cx="1328459" cy="369332"/>
          </a:xfrm>
          <a:prstGeom prst="rect">
            <a:avLst/>
          </a:prstGeom>
          <a:noFill/>
        </p:spPr>
        <p:txBody>
          <a:bodyPr wrap="none" rtlCol="0">
            <a:spAutoFit/>
          </a:bodyPr>
          <a:lstStyle/>
          <a:p>
            <a:r>
              <a:rPr lang="en-US" dirty="0" smtClean="0"/>
              <a:t>MAPS-Seoul</a:t>
            </a:r>
            <a:endParaRPr lang="en-US" dirty="0"/>
          </a:p>
        </p:txBody>
      </p:sp>
      <p:sp>
        <p:nvSpPr>
          <p:cNvPr id="14" name="TextBox 13"/>
          <p:cNvSpPr txBox="1"/>
          <p:nvPr/>
        </p:nvSpPr>
        <p:spPr>
          <a:xfrm>
            <a:off x="4328360" y="1229294"/>
            <a:ext cx="4815640" cy="1200328"/>
          </a:xfrm>
          <a:prstGeom prst="rect">
            <a:avLst/>
          </a:prstGeom>
          <a:noFill/>
        </p:spPr>
        <p:txBody>
          <a:bodyPr wrap="square" rtlCol="0">
            <a:spAutoFit/>
          </a:bodyPr>
          <a:lstStyle/>
          <a:p>
            <a:r>
              <a:rPr lang="en-US" sz="2400" dirty="0" smtClean="0"/>
              <a:t>Regardless how you see it, effective communication will maximize the scientific outcomes!</a:t>
            </a:r>
            <a:endParaRPr lang="en-US" sz="2400" dirty="0"/>
          </a:p>
        </p:txBody>
      </p:sp>
    </p:spTree>
    <p:extLst>
      <p:ext uri="{BB962C8B-B14F-4D97-AF65-F5344CB8AC3E}">
        <p14:creationId xmlns:p14="http://schemas.microsoft.com/office/powerpoint/2010/main" val="3249976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Science Team Communication by email</a:t>
            </a:r>
            <a:endParaRPr lang="en-US" dirty="0"/>
          </a:p>
        </p:txBody>
      </p:sp>
      <p:sp>
        <p:nvSpPr>
          <p:cNvPr id="3" name="Content Placeholder 2"/>
          <p:cNvSpPr>
            <a:spLocks noGrp="1"/>
          </p:cNvSpPr>
          <p:nvPr>
            <p:ph idx="1"/>
          </p:nvPr>
        </p:nvSpPr>
        <p:spPr>
          <a:xfrm>
            <a:off x="457200" y="1115380"/>
            <a:ext cx="8229600" cy="5134353"/>
          </a:xfrm>
        </p:spPr>
        <p:txBody>
          <a:bodyPr>
            <a:normAutofit lnSpcReduction="10000"/>
          </a:bodyPr>
          <a:lstStyle/>
          <a:p>
            <a:r>
              <a:rPr lang="en-US" dirty="0" smtClean="0"/>
              <a:t>Need at least two mailing lists: 1) Full KORUS-AQ science team, 2) KORUS-AQ Leadership Team</a:t>
            </a:r>
          </a:p>
          <a:p>
            <a:r>
              <a:rPr lang="en-US" dirty="0" smtClean="0"/>
              <a:t>Administration and privileges for sending messages to these lists needs to be discussed.</a:t>
            </a:r>
          </a:p>
          <a:p>
            <a:r>
              <a:rPr lang="en-US" dirty="0" smtClean="0"/>
              <a:t>The full mailing list will be used for all official messages, announcements, etc.</a:t>
            </a:r>
          </a:p>
          <a:p>
            <a:r>
              <a:rPr lang="en-US" dirty="0" smtClean="0"/>
              <a:t>The leadership list will be more limited and useful for discussing issues and decisions not requiring full science team input.</a:t>
            </a:r>
            <a:endParaRPr lang="en-US" dirty="0"/>
          </a:p>
        </p:txBody>
      </p:sp>
    </p:spTree>
    <p:extLst>
      <p:ext uri="{BB962C8B-B14F-4D97-AF65-F5344CB8AC3E}">
        <p14:creationId xmlns:p14="http://schemas.microsoft.com/office/powerpoint/2010/main" val="2138402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Science Team Communication by </a:t>
            </a:r>
            <a:r>
              <a:rPr lang="en-US" dirty="0" err="1" smtClean="0"/>
              <a:t>webex</a:t>
            </a:r>
            <a:endParaRPr lang="en-US" dirty="0"/>
          </a:p>
        </p:txBody>
      </p:sp>
      <p:sp>
        <p:nvSpPr>
          <p:cNvPr id="3" name="Content Placeholder 2"/>
          <p:cNvSpPr>
            <a:spLocks noGrp="1"/>
          </p:cNvSpPr>
          <p:nvPr>
            <p:ph idx="1"/>
          </p:nvPr>
        </p:nvSpPr>
        <p:spPr>
          <a:xfrm>
            <a:off x="457200" y="1115380"/>
            <a:ext cx="8229600" cy="5134353"/>
          </a:xfrm>
        </p:spPr>
        <p:txBody>
          <a:bodyPr>
            <a:normAutofit fontScale="85000" lnSpcReduction="20000"/>
          </a:bodyPr>
          <a:lstStyle/>
          <a:p>
            <a:r>
              <a:rPr lang="en-US" dirty="0" err="1" smtClean="0"/>
              <a:t>Webex</a:t>
            </a:r>
            <a:r>
              <a:rPr lang="en-US" dirty="0" smtClean="0"/>
              <a:t> will be used to support leadership </a:t>
            </a:r>
            <a:r>
              <a:rPr lang="en-US" dirty="0" err="1" smtClean="0"/>
              <a:t>telecons</a:t>
            </a:r>
            <a:r>
              <a:rPr lang="en-US" dirty="0"/>
              <a:t> </a:t>
            </a:r>
            <a:r>
              <a:rPr lang="en-US" dirty="0" smtClean="0"/>
              <a:t>(a leader(s) for each platform</a:t>
            </a:r>
            <a:r>
              <a:rPr lang="en-US" dirty="0" smtClean="0"/>
              <a:t> </a:t>
            </a:r>
            <a:r>
              <a:rPr lang="en-US" dirty="0" smtClean="0"/>
              <a:t>in advance of the campaign.</a:t>
            </a:r>
          </a:p>
          <a:p>
            <a:r>
              <a:rPr lang="en-US" dirty="0" smtClean="0"/>
              <a:t>During the campaign, the science team will be distributed across many locations (</a:t>
            </a:r>
            <a:r>
              <a:rPr lang="en-US" dirty="0" err="1" smtClean="0"/>
              <a:t>Osan</a:t>
            </a:r>
            <a:r>
              <a:rPr lang="en-US" dirty="0" smtClean="0"/>
              <a:t> Air Base and numerous ground sites), therefore daily flight planning meetings and periodic science team meetings should also be supported by </a:t>
            </a:r>
            <a:r>
              <a:rPr lang="en-US" dirty="0" err="1" smtClean="0"/>
              <a:t>webex</a:t>
            </a:r>
            <a:r>
              <a:rPr lang="en-US" dirty="0" smtClean="0"/>
              <a:t>.</a:t>
            </a:r>
          </a:p>
          <a:p>
            <a:r>
              <a:rPr lang="en-US" dirty="0" smtClean="0"/>
              <a:t>A separate phone line will be needed, but toll free call-in numbers can be provided.</a:t>
            </a:r>
          </a:p>
          <a:p>
            <a:r>
              <a:rPr lang="en-US" dirty="0" err="1" smtClean="0"/>
              <a:t>Webex</a:t>
            </a:r>
            <a:r>
              <a:rPr lang="en-US" dirty="0" smtClean="0"/>
              <a:t> also allows directors, managers, and other remote staff to observe and participate in campaign meetings.</a:t>
            </a:r>
          </a:p>
        </p:txBody>
      </p:sp>
    </p:spTree>
    <p:extLst>
      <p:ext uri="{BB962C8B-B14F-4D97-AF65-F5344CB8AC3E}">
        <p14:creationId xmlns:p14="http://schemas.microsoft.com/office/powerpoint/2010/main" val="834997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Science Team Communication by RSS feed</a:t>
            </a:r>
            <a:endParaRPr lang="en-US" dirty="0"/>
          </a:p>
        </p:txBody>
      </p:sp>
      <p:sp>
        <p:nvSpPr>
          <p:cNvPr id="3" name="Content Placeholder 2"/>
          <p:cNvSpPr>
            <a:spLocks noGrp="1"/>
          </p:cNvSpPr>
          <p:nvPr>
            <p:ph idx="1"/>
          </p:nvPr>
        </p:nvSpPr>
        <p:spPr>
          <a:xfrm>
            <a:off x="457200" y="1115380"/>
            <a:ext cx="8229600" cy="5134353"/>
          </a:xfrm>
        </p:spPr>
        <p:txBody>
          <a:bodyPr>
            <a:normAutofit/>
          </a:bodyPr>
          <a:lstStyle/>
          <a:p>
            <a:r>
              <a:rPr lang="en-US" dirty="0" smtClean="0"/>
              <a:t>We should consider using an RSS feed during the campaign to support daily announcements such as upcoming flights and schedules for scientists.  These messages could be received as text messages and would post automatically to the website.</a:t>
            </a:r>
          </a:p>
          <a:p>
            <a:r>
              <a:rPr lang="en-US" dirty="0" smtClean="0"/>
              <a:t>Only a few key personnel would have privileges for posting to the RSS feed</a:t>
            </a:r>
            <a:r>
              <a:rPr lang="en-US" dirty="0" smtClean="0"/>
              <a:t>.</a:t>
            </a:r>
          </a:p>
          <a:p>
            <a:r>
              <a:rPr lang="en-US" dirty="0" smtClean="0"/>
              <a:t>We will need a lead person(s) at each site </a:t>
            </a:r>
            <a:endParaRPr lang="en-US" dirty="0" smtClean="0"/>
          </a:p>
        </p:txBody>
      </p:sp>
    </p:spTree>
    <p:extLst>
      <p:ext uri="{BB962C8B-B14F-4D97-AF65-F5344CB8AC3E}">
        <p14:creationId xmlns:p14="http://schemas.microsoft.com/office/powerpoint/2010/main" val="3120440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Science Team Communication by RSS feed</a:t>
            </a:r>
            <a:endParaRPr lang="en-US" dirty="0"/>
          </a:p>
        </p:txBody>
      </p:sp>
      <p:pic>
        <p:nvPicPr>
          <p:cNvPr id="5" name="Picture 4"/>
          <p:cNvPicPr>
            <a:picLocks noChangeAspect="1"/>
          </p:cNvPicPr>
          <p:nvPr/>
        </p:nvPicPr>
        <p:blipFill rotWithShape="1">
          <a:blip r:embed="rId2"/>
          <a:srcRect l="25449" t="6499" r="25483" b="14722"/>
          <a:stretch/>
        </p:blipFill>
        <p:spPr>
          <a:xfrm>
            <a:off x="2789694" y="753900"/>
            <a:ext cx="6083085" cy="6104100"/>
          </a:xfrm>
          <a:prstGeom prst="rect">
            <a:avLst/>
          </a:prstGeom>
        </p:spPr>
      </p:pic>
      <p:sp>
        <p:nvSpPr>
          <p:cNvPr id="6" name="Oval 5"/>
          <p:cNvSpPr/>
          <p:nvPr/>
        </p:nvSpPr>
        <p:spPr>
          <a:xfrm>
            <a:off x="2440983" y="3076414"/>
            <a:ext cx="2100019" cy="1828800"/>
          </a:xfrm>
          <a:prstGeom prst="ellipse">
            <a:avLst/>
          </a:prstGeom>
          <a:noFill/>
          <a:ln w="3175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a:stCxn id="6" idx="2"/>
          </p:cNvCxnSpPr>
          <p:nvPr/>
        </p:nvCxnSpPr>
        <p:spPr>
          <a:xfrm flipH="1">
            <a:off x="1766807" y="3990814"/>
            <a:ext cx="674176" cy="7749"/>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87453" y="2836191"/>
            <a:ext cx="2123268" cy="1323439"/>
          </a:xfrm>
          <a:prstGeom prst="rect">
            <a:avLst/>
          </a:prstGeom>
          <a:noFill/>
        </p:spPr>
        <p:txBody>
          <a:bodyPr wrap="square" rtlCol="0">
            <a:spAutoFit/>
          </a:bodyPr>
          <a:lstStyle/>
          <a:p>
            <a:r>
              <a:rPr lang="en-US" sz="1600" dirty="0" smtClean="0"/>
              <a:t>Email messages to the RSS  feed automatically post to the website (example shown from DISCOVER-AQ)</a:t>
            </a:r>
            <a:endParaRPr lang="en-US" sz="1600" dirty="0"/>
          </a:p>
        </p:txBody>
      </p:sp>
    </p:spTree>
    <p:extLst>
      <p:ext uri="{BB962C8B-B14F-4D97-AF65-F5344CB8AC3E}">
        <p14:creationId xmlns:p14="http://schemas.microsoft.com/office/powerpoint/2010/main" val="1366057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Science Team Communication during Flight Operations</a:t>
            </a:r>
            <a:endParaRPr lang="en-US" dirty="0"/>
          </a:p>
        </p:txBody>
      </p:sp>
      <p:sp>
        <p:nvSpPr>
          <p:cNvPr id="3" name="Content Placeholder 2"/>
          <p:cNvSpPr>
            <a:spLocks noGrp="1"/>
          </p:cNvSpPr>
          <p:nvPr>
            <p:ph idx="1"/>
          </p:nvPr>
        </p:nvSpPr>
        <p:spPr>
          <a:xfrm>
            <a:off x="457200" y="1115380"/>
            <a:ext cx="8229600" cy="5134353"/>
          </a:xfrm>
        </p:spPr>
        <p:txBody>
          <a:bodyPr>
            <a:normAutofit fontScale="92500" lnSpcReduction="20000"/>
          </a:bodyPr>
          <a:lstStyle/>
          <a:p>
            <a:r>
              <a:rPr lang="en-US" dirty="0" smtClean="0"/>
              <a:t>The DC-8 is capable of supporting active chat sessions with the ground during flights. The chat server is supported by NCAR and can be freely used by the community.</a:t>
            </a:r>
          </a:p>
          <a:p>
            <a:r>
              <a:rPr lang="en-US" dirty="0" smtClean="0"/>
              <a:t>Active flight tracking is also available to monitor the DC-8 location in real time, allowing ground personnel to actively monitor and advise the DC-8 flight scientist. This is especially useful when coordinating ground activities with overflight by the aircraft.</a:t>
            </a:r>
          </a:p>
          <a:p>
            <a:r>
              <a:rPr lang="en-US" dirty="0" smtClean="0"/>
              <a:t>Will in-flight communication and real-time location tracking be possible for the other aircraft?</a:t>
            </a:r>
          </a:p>
        </p:txBody>
      </p:sp>
    </p:spTree>
    <p:extLst>
      <p:ext uri="{BB962C8B-B14F-4D97-AF65-F5344CB8AC3E}">
        <p14:creationId xmlns:p14="http://schemas.microsoft.com/office/powerpoint/2010/main" val="1824204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Communication between Aircraft</a:t>
            </a:r>
            <a:endParaRPr lang="en-US" dirty="0"/>
          </a:p>
        </p:txBody>
      </p:sp>
      <p:sp>
        <p:nvSpPr>
          <p:cNvPr id="3" name="Content Placeholder 2"/>
          <p:cNvSpPr>
            <a:spLocks noGrp="1"/>
          </p:cNvSpPr>
          <p:nvPr>
            <p:ph idx="1"/>
          </p:nvPr>
        </p:nvSpPr>
        <p:spPr>
          <a:xfrm>
            <a:off x="457200" y="1115380"/>
            <a:ext cx="8229600" cy="5134353"/>
          </a:xfrm>
        </p:spPr>
        <p:txBody>
          <a:bodyPr>
            <a:normAutofit/>
          </a:bodyPr>
          <a:lstStyle/>
          <a:p>
            <a:r>
              <a:rPr lang="en-US" dirty="0" smtClean="0"/>
              <a:t>If there is ever a plan to coordinate between the aircraft, it will be desirable to have the pilots communicate directly. Pilots should meet at the beginning of the campaign to make appropriate plans for radio communication when necessary.</a:t>
            </a:r>
          </a:p>
          <a:p>
            <a:r>
              <a:rPr lang="en-US" dirty="0" smtClean="0"/>
              <a:t>Will translation be an issue</a:t>
            </a:r>
            <a:r>
              <a:rPr lang="en-US" dirty="0" smtClean="0"/>
              <a:t>?</a:t>
            </a:r>
          </a:p>
          <a:p>
            <a:r>
              <a:rPr lang="en-US" dirty="0" smtClean="0"/>
              <a:t>Will all the participating aircraft be based </a:t>
            </a:r>
            <a:r>
              <a:rPr lang="en-US" dirty="0" smtClean="0"/>
              <a:t>at </a:t>
            </a:r>
            <a:r>
              <a:rPr lang="en-US" dirty="0" err="1" smtClean="0"/>
              <a:t>Osan</a:t>
            </a:r>
            <a:r>
              <a:rPr lang="en-US" dirty="0" smtClean="0"/>
              <a:t> Airfield? (KMA King Air)</a:t>
            </a:r>
            <a:endParaRPr lang="en-US" dirty="0" smtClean="0"/>
          </a:p>
        </p:txBody>
      </p:sp>
    </p:spTree>
    <p:extLst>
      <p:ext uri="{BB962C8B-B14F-4D97-AF65-F5344CB8AC3E}">
        <p14:creationId xmlns:p14="http://schemas.microsoft.com/office/powerpoint/2010/main" val="1313023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153688"/>
            <a:ext cx="8229600" cy="644600"/>
          </a:xfrm>
        </p:spPr>
        <p:txBody>
          <a:bodyPr>
            <a:normAutofit/>
          </a:bodyPr>
          <a:lstStyle/>
          <a:p>
            <a:r>
              <a:rPr lang="en-US" dirty="0" smtClean="0"/>
              <a:t>Communication </a:t>
            </a:r>
            <a:r>
              <a:rPr lang="en-US" dirty="0" smtClean="0"/>
              <a:t>among the Platforms</a:t>
            </a:r>
            <a:endParaRPr lang="en-US" dirty="0"/>
          </a:p>
        </p:txBody>
      </p:sp>
      <p:sp>
        <p:nvSpPr>
          <p:cNvPr id="7" name="Content Placeholder 2"/>
          <p:cNvSpPr>
            <a:spLocks noGrp="1"/>
          </p:cNvSpPr>
          <p:nvPr>
            <p:ph idx="1"/>
          </p:nvPr>
        </p:nvSpPr>
        <p:spPr>
          <a:xfrm>
            <a:off x="457200" y="1115380"/>
            <a:ext cx="8229600" cy="5134353"/>
          </a:xfrm>
        </p:spPr>
        <p:txBody>
          <a:bodyPr>
            <a:normAutofit/>
          </a:bodyPr>
          <a:lstStyle/>
          <a:p>
            <a:endParaRPr lang="en-US" dirty="0" smtClean="0"/>
          </a:p>
          <a:p>
            <a:r>
              <a:rPr lang="en-US" dirty="0" smtClean="0"/>
              <a:t>The fast turnaround of interesting findings on the ground site will be essential for flight planning</a:t>
            </a:r>
          </a:p>
          <a:p>
            <a:r>
              <a:rPr lang="en-US" dirty="0" smtClean="0"/>
              <a:t>Daily report from the ground site needs to highlight the main findings</a:t>
            </a:r>
            <a:endParaRPr lang="en-US" dirty="0" smtClean="0"/>
          </a:p>
        </p:txBody>
      </p:sp>
    </p:spTree>
    <p:extLst>
      <p:ext uri="{BB962C8B-B14F-4D97-AF65-F5344CB8AC3E}">
        <p14:creationId xmlns:p14="http://schemas.microsoft.com/office/powerpoint/2010/main" val="166014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416</TotalTime>
  <Words>687</Words>
  <Application>Microsoft Macintosh PowerPoint</Application>
  <PresentationFormat>On-screen Show (4:3)</PresentationFormat>
  <Paragraphs>45</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Communications Plan:</vt:lpstr>
      <vt:lpstr>PowerPoint Presentation</vt:lpstr>
      <vt:lpstr>Science Team Communication by email</vt:lpstr>
      <vt:lpstr>Science Team Communication by webex</vt:lpstr>
      <vt:lpstr>Science Team Communication by RSS feed</vt:lpstr>
      <vt:lpstr>Science Team Communication by RSS feed</vt:lpstr>
      <vt:lpstr>Science Team Communication during Flight Operations</vt:lpstr>
      <vt:lpstr>Communication between Aircraft</vt:lpstr>
      <vt:lpstr>Communication among the Platforms</vt:lpstr>
      <vt:lpstr>Use of Social Media</vt:lpstr>
      <vt:lpstr>Science Team Communication through the  KORUS-AQ website</vt:lpstr>
      <vt:lpstr>Science Team Communication through the  KORUS-AQ website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Nominal Daily Schedule:  This section should discuss the typical time and format for daily meetings (e.g., flight planning meetings each morning and science team meetings in the afternoon on days without research flights)</dc:title>
  <dc:creator>Louisa Emmons</dc:creator>
  <cp:lastModifiedBy>Saewung Kim</cp:lastModifiedBy>
  <cp:revision>31</cp:revision>
  <dcterms:created xsi:type="dcterms:W3CDTF">2015-06-16T02:14:14Z</dcterms:created>
  <dcterms:modified xsi:type="dcterms:W3CDTF">2015-06-23T05:00:45Z</dcterms:modified>
</cp:coreProperties>
</file>