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8" r:id="rId3"/>
    <p:sldId id="257" r:id="rId4"/>
    <p:sldId id="258" r:id="rId5"/>
    <p:sldId id="265" r:id="rId6"/>
    <p:sldId id="270" r:id="rId7"/>
    <p:sldId id="271" r:id="rId8"/>
    <p:sldId id="273" r:id="rId9"/>
    <p:sldId id="275" r:id="rId10"/>
    <p:sldId id="276" r:id="rId11"/>
    <p:sldId id="277" r:id="rId12"/>
    <p:sldId id="269" r:id="rId13"/>
    <p:sldId id="26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59"/>
    <p:restoredTop sz="94663"/>
  </p:normalViewPr>
  <p:slideViewPr>
    <p:cSldViewPr snapToGrid="0" snapToObjects="1">
      <p:cViewPr varScale="1">
        <p:scale>
          <a:sx n="116" d="100"/>
          <a:sy n="116" d="100"/>
        </p:scale>
        <p:origin x="216" y="360"/>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3C417-AEC7-DC4E-B096-F00C5167C7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8B037CA-2C8F-F240-8646-13D3DA51FA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7356492-5A60-8741-B714-70B910B382C4}"/>
              </a:ext>
            </a:extLst>
          </p:cNvPr>
          <p:cNvSpPr>
            <a:spLocks noGrp="1"/>
          </p:cNvSpPr>
          <p:nvPr>
            <p:ph type="dt" sz="half" idx="10"/>
          </p:nvPr>
        </p:nvSpPr>
        <p:spPr/>
        <p:txBody>
          <a:bodyPr/>
          <a:lstStyle/>
          <a:p>
            <a:fld id="{7E3031EB-3E46-E84A-AF6B-8E478E6269E2}" type="datetimeFigureOut">
              <a:rPr lang="en-US" smtClean="0"/>
              <a:t>5/10/19</a:t>
            </a:fld>
            <a:endParaRPr lang="en-US"/>
          </a:p>
        </p:txBody>
      </p:sp>
      <p:sp>
        <p:nvSpPr>
          <p:cNvPr id="5" name="Footer Placeholder 4">
            <a:extLst>
              <a:ext uri="{FF2B5EF4-FFF2-40B4-BE49-F238E27FC236}">
                <a16:creationId xmlns:a16="http://schemas.microsoft.com/office/drawing/2014/main" id="{4FE10A07-63EF-244E-8FD9-7173B2AAC7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4CE5BE-6F10-224D-8FB0-60B02D60DC76}"/>
              </a:ext>
            </a:extLst>
          </p:cNvPr>
          <p:cNvSpPr>
            <a:spLocks noGrp="1"/>
          </p:cNvSpPr>
          <p:nvPr>
            <p:ph type="sldNum" sz="quarter" idx="12"/>
          </p:nvPr>
        </p:nvSpPr>
        <p:spPr/>
        <p:txBody>
          <a:bodyPr/>
          <a:lstStyle/>
          <a:p>
            <a:fld id="{D12EC2DE-B064-E84B-963F-A98FBDDE8037}" type="slidenum">
              <a:rPr lang="en-US" smtClean="0"/>
              <a:t>‹#›</a:t>
            </a:fld>
            <a:endParaRPr lang="en-US"/>
          </a:p>
        </p:txBody>
      </p:sp>
    </p:spTree>
    <p:extLst>
      <p:ext uri="{BB962C8B-B14F-4D97-AF65-F5344CB8AC3E}">
        <p14:creationId xmlns:p14="http://schemas.microsoft.com/office/powerpoint/2010/main" val="844567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69053-9E3B-834F-A725-AFA83061811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3E7D41C-03DC-FB40-B316-CDF51EA0091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7F98A1-48A8-6342-A353-7C4324915180}"/>
              </a:ext>
            </a:extLst>
          </p:cNvPr>
          <p:cNvSpPr>
            <a:spLocks noGrp="1"/>
          </p:cNvSpPr>
          <p:nvPr>
            <p:ph type="dt" sz="half" idx="10"/>
          </p:nvPr>
        </p:nvSpPr>
        <p:spPr/>
        <p:txBody>
          <a:bodyPr/>
          <a:lstStyle/>
          <a:p>
            <a:fld id="{7E3031EB-3E46-E84A-AF6B-8E478E6269E2}" type="datetimeFigureOut">
              <a:rPr lang="en-US" smtClean="0"/>
              <a:t>5/10/19</a:t>
            </a:fld>
            <a:endParaRPr lang="en-US"/>
          </a:p>
        </p:txBody>
      </p:sp>
      <p:sp>
        <p:nvSpPr>
          <p:cNvPr id="5" name="Footer Placeholder 4">
            <a:extLst>
              <a:ext uri="{FF2B5EF4-FFF2-40B4-BE49-F238E27FC236}">
                <a16:creationId xmlns:a16="http://schemas.microsoft.com/office/drawing/2014/main" id="{F1112995-3A6E-7C47-AD1F-575743D1BF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882A50-C532-2841-8FD6-71663C13EF1C}"/>
              </a:ext>
            </a:extLst>
          </p:cNvPr>
          <p:cNvSpPr>
            <a:spLocks noGrp="1"/>
          </p:cNvSpPr>
          <p:nvPr>
            <p:ph type="sldNum" sz="quarter" idx="12"/>
          </p:nvPr>
        </p:nvSpPr>
        <p:spPr/>
        <p:txBody>
          <a:bodyPr/>
          <a:lstStyle/>
          <a:p>
            <a:fld id="{D12EC2DE-B064-E84B-963F-A98FBDDE8037}" type="slidenum">
              <a:rPr lang="en-US" smtClean="0"/>
              <a:t>‹#›</a:t>
            </a:fld>
            <a:endParaRPr lang="en-US"/>
          </a:p>
        </p:txBody>
      </p:sp>
    </p:spTree>
    <p:extLst>
      <p:ext uri="{BB962C8B-B14F-4D97-AF65-F5344CB8AC3E}">
        <p14:creationId xmlns:p14="http://schemas.microsoft.com/office/powerpoint/2010/main" val="1481213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D24E6D-05D4-DD4E-8BB5-83969C2CAC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849A958-E210-CD4F-9CF1-C2A89660A56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6DDB60-C761-2B47-B434-B8476000DA35}"/>
              </a:ext>
            </a:extLst>
          </p:cNvPr>
          <p:cNvSpPr>
            <a:spLocks noGrp="1"/>
          </p:cNvSpPr>
          <p:nvPr>
            <p:ph type="dt" sz="half" idx="10"/>
          </p:nvPr>
        </p:nvSpPr>
        <p:spPr/>
        <p:txBody>
          <a:bodyPr/>
          <a:lstStyle/>
          <a:p>
            <a:fld id="{7E3031EB-3E46-E84A-AF6B-8E478E6269E2}" type="datetimeFigureOut">
              <a:rPr lang="en-US" smtClean="0"/>
              <a:t>5/10/19</a:t>
            </a:fld>
            <a:endParaRPr lang="en-US"/>
          </a:p>
        </p:txBody>
      </p:sp>
      <p:sp>
        <p:nvSpPr>
          <p:cNvPr id="5" name="Footer Placeholder 4">
            <a:extLst>
              <a:ext uri="{FF2B5EF4-FFF2-40B4-BE49-F238E27FC236}">
                <a16:creationId xmlns:a16="http://schemas.microsoft.com/office/drawing/2014/main" id="{1DB5B21F-63E9-C040-8E3D-FB06B50D55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25CCA9-63E4-7E4A-B14A-5377E64C2C62}"/>
              </a:ext>
            </a:extLst>
          </p:cNvPr>
          <p:cNvSpPr>
            <a:spLocks noGrp="1"/>
          </p:cNvSpPr>
          <p:nvPr>
            <p:ph type="sldNum" sz="quarter" idx="12"/>
          </p:nvPr>
        </p:nvSpPr>
        <p:spPr/>
        <p:txBody>
          <a:bodyPr/>
          <a:lstStyle/>
          <a:p>
            <a:fld id="{D12EC2DE-B064-E84B-963F-A98FBDDE8037}" type="slidenum">
              <a:rPr lang="en-US" smtClean="0"/>
              <a:t>‹#›</a:t>
            </a:fld>
            <a:endParaRPr lang="en-US"/>
          </a:p>
        </p:txBody>
      </p:sp>
    </p:spTree>
    <p:extLst>
      <p:ext uri="{BB962C8B-B14F-4D97-AF65-F5344CB8AC3E}">
        <p14:creationId xmlns:p14="http://schemas.microsoft.com/office/powerpoint/2010/main" val="168128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9290E-B247-214B-B50E-88E20DB578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DE6A83-DA8B-064F-8890-9F5EE74472D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03AEAD-E26A-4C42-963B-341919BEA035}"/>
              </a:ext>
            </a:extLst>
          </p:cNvPr>
          <p:cNvSpPr>
            <a:spLocks noGrp="1"/>
          </p:cNvSpPr>
          <p:nvPr>
            <p:ph type="dt" sz="half" idx="10"/>
          </p:nvPr>
        </p:nvSpPr>
        <p:spPr/>
        <p:txBody>
          <a:bodyPr/>
          <a:lstStyle/>
          <a:p>
            <a:fld id="{7E3031EB-3E46-E84A-AF6B-8E478E6269E2}" type="datetimeFigureOut">
              <a:rPr lang="en-US" smtClean="0"/>
              <a:t>5/10/19</a:t>
            </a:fld>
            <a:endParaRPr lang="en-US"/>
          </a:p>
        </p:txBody>
      </p:sp>
      <p:sp>
        <p:nvSpPr>
          <p:cNvPr id="5" name="Footer Placeholder 4">
            <a:extLst>
              <a:ext uri="{FF2B5EF4-FFF2-40B4-BE49-F238E27FC236}">
                <a16:creationId xmlns:a16="http://schemas.microsoft.com/office/drawing/2014/main" id="{39049D14-D964-F647-9549-605D87A8AA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3415DC-1486-524E-A9AE-439C0E7EB27A}"/>
              </a:ext>
            </a:extLst>
          </p:cNvPr>
          <p:cNvSpPr>
            <a:spLocks noGrp="1"/>
          </p:cNvSpPr>
          <p:nvPr>
            <p:ph type="sldNum" sz="quarter" idx="12"/>
          </p:nvPr>
        </p:nvSpPr>
        <p:spPr/>
        <p:txBody>
          <a:bodyPr/>
          <a:lstStyle/>
          <a:p>
            <a:fld id="{D12EC2DE-B064-E84B-963F-A98FBDDE8037}" type="slidenum">
              <a:rPr lang="en-US" smtClean="0"/>
              <a:t>‹#›</a:t>
            </a:fld>
            <a:endParaRPr lang="en-US"/>
          </a:p>
        </p:txBody>
      </p:sp>
    </p:spTree>
    <p:extLst>
      <p:ext uri="{BB962C8B-B14F-4D97-AF65-F5344CB8AC3E}">
        <p14:creationId xmlns:p14="http://schemas.microsoft.com/office/powerpoint/2010/main" val="42722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67E99-559D-2A4A-AFB2-F737BE35FB6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732AB18-F994-0F4B-A0E1-8A030FA19F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EC18C43-8A8E-8548-B7BF-38129877E11D}"/>
              </a:ext>
            </a:extLst>
          </p:cNvPr>
          <p:cNvSpPr>
            <a:spLocks noGrp="1"/>
          </p:cNvSpPr>
          <p:nvPr>
            <p:ph type="dt" sz="half" idx="10"/>
          </p:nvPr>
        </p:nvSpPr>
        <p:spPr/>
        <p:txBody>
          <a:bodyPr/>
          <a:lstStyle/>
          <a:p>
            <a:fld id="{7E3031EB-3E46-E84A-AF6B-8E478E6269E2}" type="datetimeFigureOut">
              <a:rPr lang="en-US" smtClean="0"/>
              <a:t>5/10/19</a:t>
            </a:fld>
            <a:endParaRPr lang="en-US"/>
          </a:p>
        </p:txBody>
      </p:sp>
      <p:sp>
        <p:nvSpPr>
          <p:cNvPr id="5" name="Footer Placeholder 4">
            <a:extLst>
              <a:ext uri="{FF2B5EF4-FFF2-40B4-BE49-F238E27FC236}">
                <a16:creationId xmlns:a16="http://schemas.microsoft.com/office/drawing/2014/main" id="{AC2F5E74-8BDA-F040-A05E-6110B8A12A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2E3A36-BCDE-5449-B399-120970CBAF09}"/>
              </a:ext>
            </a:extLst>
          </p:cNvPr>
          <p:cNvSpPr>
            <a:spLocks noGrp="1"/>
          </p:cNvSpPr>
          <p:nvPr>
            <p:ph type="sldNum" sz="quarter" idx="12"/>
          </p:nvPr>
        </p:nvSpPr>
        <p:spPr/>
        <p:txBody>
          <a:bodyPr/>
          <a:lstStyle/>
          <a:p>
            <a:fld id="{D12EC2DE-B064-E84B-963F-A98FBDDE8037}" type="slidenum">
              <a:rPr lang="en-US" smtClean="0"/>
              <a:t>‹#›</a:t>
            </a:fld>
            <a:endParaRPr lang="en-US"/>
          </a:p>
        </p:txBody>
      </p:sp>
    </p:spTree>
    <p:extLst>
      <p:ext uri="{BB962C8B-B14F-4D97-AF65-F5344CB8AC3E}">
        <p14:creationId xmlns:p14="http://schemas.microsoft.com/office/powerpoint/2010/main" val="4258439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995F3-E1D0-4344-AE48-79E92F3A7B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DEE03A-17F9-7B4C-B42A-E8CFDA20D73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C42FA3C-6E47-2A47-AF0D-6B1C2A51F6B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09A98B9-17B4-0B49-8A2C-B0B01DF40F05}"/>
              </a:ext>
            </a:extLst>
          </p:cNvPr>
          <p:cNvSpPr>
            <a:spLocks noGrp="1"/>
          </p:cNvSpPr>
          <p:nvPr>
            <p:ph type="dt" sz="half" idx="10"/>
          </p:nvPr>
        </p:nvSpPr>
        <p:spPr/>
        <p:txBody>
          <a:bodyPr/>
          <a:lstStyle/>
          <a:p>
            <a:fld id="{7E3031EB-3E46-E84A-AF6B-8E478E6269E2}" type="datetimeFigureOut">
              <a:rPr lang="en-US" smtClean="0"/>
              <a:t>5/10/19</a:t>
            </a:fld>
            <a:endParaRPr lang="en-US"/>
          </a:p>
        </p:txBody>
      </p:sp>
      <p:sp>
        <p:nvSpPr>
          <p:cNvPr id="6" name="Footer Placeholder 5">
            <a:extLst>
              <a:ext uri="{FF2B5EF4-FFF2-40B4-BE49-F238E27FC236}">
                <a16:creationId xmlns:a16="http://schemas.microsoft.com/office/drawing/2014/main" id="{631CF935-1919-C44A-9002-3CF855C67D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BA7DE1-2D2A-6749-BCBA-ADD816C73370}"/>
              </a:ext>
            </a:extLst>
          </p:cNvPr>
          <p:cNvSpPr>
            <a:spLocks noGrp="1"/>
          </p:cNvSpPr>
          <p:nvPr>
            <p:ph type="sldNum" sz="quarter" idx="12"/>
          </p:nvPr>
        </p:nvSpPr>
        <p:spPr/>
        <p:txBody>
          <a:bodyPr/>
          <a:lstStyle/>
          <a:p>
            <a:fld id="{D12EC2DE-B064-E84B-963F-A98FBDDE8037}" type="slidenum">
              <a:rPr lang="en-US" smtClean="0"/>
              <a:t>‹#›</a:t>
            </a:fld>
            <a:endParaRPr lang="en-US"/>
          </a:p>
        </p:txBody>
      </p:sp>
    </p:spTree>
    <p:extLst>
      <p:ext uri="{BB962C8B-B14F-4D97-AF65-F5344CB8AC3E}">
        <p14:creationId xmlns:p14="http://schemas.microsoft.com/office/powerpoint/2010/main" val="3336795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69CA2-1BCE-604F-9312-D09584F3C38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0CAA1D8-2B6B-9C4C-9FE5-97B303EFC5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D5C0541-98AB-CD41-A317-9BA78D5E05D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4C94F3C-F239-EA4D-97FB-0021BF4F4D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49ECD7-F1F1-7A4B-AA9D-9405ED6F955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96B4695-AD3A-7543-AA03-C7FCA36B29D7}"/>
              </a:ext>
            </a:extLst>
          </p:cNvPr>
          <p:cNvSpPr>
            <a:spLocks noGrp="1"/>
          </p:cNvSpPr>
          <p:nvPr>
            <p:ph type="dt" sz="half" idx="10"/>
          </p:nvPr>
        </p:nvSpPr>
        <p:spPr/>
        <p:txBody>
          <a:bodyPr/>
          <a:lstStyle/>
          <a:p>
            <a:fld id="{7E3031EB-3E46-E84A-AF6B-8E478E6269E2}" type="datetimeFigureOut">
              <a:rPr lang="en-US" smtClean="0"/>
              <a:t>5/10/19</a:t>
            </a:fld>
            <a:endParaRPr lang="en-US"/>
          </a:p>
        </p:txBody>
      </p:sp>
      <p:sp>
        <p:nvSpPr>
          <p:cNvPr id="8" name="Footer Placeholder 7">
            <a:extLst>
              <a:ext uri="{FF2B5EF4-FFF2-40B4-BE49-F238E27FC236}">
                <a16:creationId xmlns:a16="http://schemas.microsoft.com/office/drawing/2014/main" id="{984D06C8-A6A9-4E45-BB9E-792B87EE339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9AFA275-8E36-5542-945E-926B143C406E}"/>
              </a:ext>
            </a:extLst>
          </p:cNvPr>
          <p:cNvSpPr>
            <a:spLocks noGrp="1"/>
          </p:cNvSpPr>
          <p:nvPr>
            <p:ph type="sldNum" sz="quarter" idx="12"/>
          </p:nvPr>
        </p:nvSpPr>
        <p:spPr/>
        <p:txBody>
          <a:bodyPr/>
          <a:lstStyle/>
          <a:p>
            <a:fld id="{D12EC2DE-B064-E84B-963F-A98FBDDE8037}" type="slidenum">
              <a:rPr lang="en-US" smtClean="0"/>
              <a:t>‹#›</a:t>
            </a:fld>
            <a:endParaRPr lang="en-US"/>
          </a:p>
        </p:txBody>
      </p:sp>
    </p:spTree>
    <p:extLst>
      <p:ext uri="{BB962C8B-B14F-4D97-AF65-F5344CB8AC3E}">
        <p14:creationId xmlns:p14="http://schemas.microsoft.com/office/powerpoint/2010/main" val="554541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15C80-5908-C648-B3C4-514067D6857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B9BF6EF-A1D0-014D-8BF5-F515D8FEEF64}"/>
              </a:ext>
            </a:extLst>
          </p:cNvPr>
          <p:cNvSpPr>
            <a:spLocks noGrp="1"/>
          </p:cNvSpPr>
          <p:nvPr>
            <p:ph type="dt" sz="half" idx="10"/>
          </p:nvPr>
        </p:nvSpPr>
        <p:spPr/>
        <p:txBody>
          <a:bodyPr/>
          <a:lstStyle/>
          <a:p>
            <a:fld id="{7E3031EB-3E46-E84A-AF6B-8E478E6269E2}" type="datetimeFigureOut">
              <a:rPr lang="en-US" smtClean="0"/>
              <a:t>5/10/19</a:t>
            </a:fld>
            <a:endParaRPr lang="en-US"/>
          </a:p>
        </p:txBody>
      </p:sp>
      <p:sp>
        <p:nvSpPr>
          <p:cNvPr id="4" name="Footer Placeholder 3">
            <a:extLst>
              <a:ext uri="{FF2B5EF4-FFF2-40B4-BE49-F238E27FC236}">
                <a16:creationId xmlns:a16="http://schemas.microsoft.com/office/drawing/2014/main" id="{444AC2A6-F2B7-3F47-B8CD-720433F3CF2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A1B926C-18BB-A343-A3DE-0C58A5C8B656}"/>
              </a:ext>
            </a:extLst>
          </p:cNvPr>
          <p:cNvSpPr>
            <a:spLocks noGrp="1"/>
          </p:cNvSpPr>
          <p:nvPr>
            <p:ph type="sldNum" sz="quarter" idx="12"/>
          </p:nvPr>
        </p:nvSpPr>
        <p:spPr/>
        <p:txBody>
          <a:bodyPr/>
          <a:lstStyle/>
          <a:p>
            <a:fld id="{D12EC2DE-B064-E84B-963F-A98FBDDE8037}" type="slidenum">
              <a:rPr lang="en-US" smtClean="0"/>
              <a:t>‹#›</a:t>
            </a:fld>
            <a:endParaRPr lang="en-US"/>
          </a:p>
        </p:txBody>
      </p:sp>
    </p:spTree>
    <p:extLst>
      <p:ext uri="{BB962C8B-B14F-4D97-AF65-F5344CB8AC3E}">
        <p14:creationId xmlns:p14="http://schemas.microsoft.com/office/powerpoint/2010/main" val="4177565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5D648D-8323-4448-9796-2F3EF4EF1E1D}"/>
              </a:ext>
            </a:extLst>
          </p:cNvPr>
          <p:cNvSpPr>
            <a:spLocks noGrp="1"/>
          </p:cNvSpPr>
          <p:nvPr>
            <p:ph type="dt" sz="half" idx="10"/>
          </p:nvPr>
        </p:nvSpPr>
        <p:spPr/>
        <p:txBody>
          <a:bodyPr/>
          <a:lstStyle/>
          <a:p>
            <a:fld id="{7E3031EB-3E46-E84A-AF6B-8E478E6269E2}" type="datetimeFigureOut">
              <a:rPr lang="en-US" smtClean="0"/>
              <a:t>5/10/19</a:t>
            </a:fld>
            <a:endParaRPr lang="en-US"/>
          </a:p>
        </p:txBody>
      </p:sp>
      <p:sp>
        <p:nvSpPr>
          <p:cNvPr id="3" name="Footer Placeholder 2">
            <a:extLst>
              <a:ext uri="{FF2B5EF4-FFF2-40B4-BE49-F238E27FC236}">
                <a16:creationId xmlns:a16="http://schemas.microsoft.com/office/drawing/2014/main" id="{62FAB69F-8932-C240-B863-8A4CFA24F1E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14F4D5-EDBE-CD45-87EA-911C27F30F06}"/>
              </a:ext>
            </a:extLst>
          </p:cNvPr>
          <p:cNvSpPr>
            <a:spLocks noGrp="1"/>
          </p:cNvSpPr>
          <p:nvPr>
            <p:ph type="sldNum" sz="quarter" idx="12"/>
          </p:nvPr>
        </p:nvSpPr>
        <p:spPr/>
        <p:txBody>
          <a:bodyPr/>
          <a:lstStyle/>
          <a:p>
            <a:fld id="{D12EC2DE-B064-E84B-963F-A98FBDDE8037}" type="slidenum">
              <a:rPr lang="en-US" smtClean="0"/>
              <a:t>‹#›</a:t>
            </a:fld>
            <a:endParaRPr lang="en-US"/>
          </a:p>
        </p:txBody>
      </p:sp>
    </p:spTree>
    <p:extLst>
      <p:ext uri="{BB962C8B-B14F-4D97-AF65-F5344CB8AC3E}">
        <p14:creationId xmlns:p14="http://schemas.microsoft.com/office/powerpoint/2010/main" val="800861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5C4C0-706D-B94F-BC0E-23BA7B6E53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9555608-19C7-4242-B3E2-485A367CED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36F1E3D-F3DC-6E48-9D89-EE640C4E95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98D943-19D4-1345-B737-E2321C592911}"/>
              </a:ext>
            </a:extLst>
          </p:cNvPr>
          <p:cNvSpPr>
            <a:spLocks noGrp="1"/>
          </p:cNvSpPr>
          <p:nvPr>
            <p:ph type="dt" sz="half" idx="10"/>
          </p:nvPr>
        </p:nvSpPr>
        <p:spPr/>
        <p:txBody>
          <a:bodyPr/>
          <a:lstStyle/>
          <a:p>
            <a:fld id="{7E3031EB-3E46-E84A-AF6B-8E478E6269E2}" type="datetimeFigureOut">
              <a:rPr lang="en-US" smtClean="0"/>
              <a:t>5/10/19</a:t>
            </a:fld>
            <a:endParaRPr lang="en-US"/>
          </a:p>
        </p:txBody>
      </p:sp>
      <p:sp>
        <p:nvSpPr>
          <p:cNvPr id="6" name="Footer Placeholder 5">
            <a:extLst>
              <a:ext uri="{FF2B5EF4-FFF2-40B4-BE49-F238E27FC236}">
                <a16:creationId xmlns:a16="http://schemas.microsoft.com/office/drawing/2014/main" id="{62C1725A-660E-834A-908D-65E662BCB8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DF3C66-FF3D-0341-88E0-9CC1C3724FE6}"/>
              </a:ext>
            </a:extLst>
          </p:cNvPr>
          <p:cNvSpPr>
            <a:spLocks noGrp="1"/>
          </p:cNvSpPr>
          <p:nvPr>
            <p:ph type="sldNum" sz="quarter" idx="12"/>
          </p:nvPr>
        </p:nvSpPr>
        <p:spPr/>
        <p:txBody>
          <a:bodyPr/>
          <a:lstStyle/>
          <a:p>
            <a:fld id="{D12EC2DE-B064-E84B-963F-A98FBDDE8037}" type="slidenum">
              <a:rPr lang="en-US" smtClean="0"/>
              <a:t>‹#›</a:t>
            </a:fld>
            <a:endParaRPr lang="en-US"/>
          </a:p>
        </p:txBody>
      </p:sp>
    </p:spTree>
    <p:extLst>
      <p:ext uri="{BB962C8B-B14F-4D97-AF65-F5344CB8AC3E}">
        <p14:creationId xmlns:p14="http://schemas.microsoft.com/office/powerpoint/2010/main" val="3328490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76707-AABE-B248-84E6-B6F4E1915C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F920575-30B8-B243-B81D-DB8D654BF4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6813982-7371-D844-AE7A-607EF954C2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6349AA-B626-6246-8363-1606F0CFC0D7}"/>
              </a:ext>
            </a:extLst>
          </p:cNvPr>
          <p:cNvSpPr>
            <a:spLocks noGrp="1"/>
          </p:cNvSpPr>
          <p:nvPr>
            <p:ph type="dt" sz="half" idx="10"/>
          </p:nvPr>
        </p:nvSpPr>
        <p:spPr/>
        <p:txBody>
          <a:bodyPr/>
          <a:lstStyle/>
          <a:p>
            <a:fld id="{7E3031EB-3E46-E84A-AF6B-8E478E6269E2}" type="datetimeFigureOut">
              <a:rPr lang="en-US" smtClean="0"/>
              <a:t>5/10/19</a:t>
            </a:fld>
            <a:endParaRPr lang="en-US"/>
          </a:p>
        </p:txBody>
      </p:sp>
      <p:sp>
        <p:nvSpPr>
          <p:cNvPr id="6" name="Footer Placeholder 5">
            <a:extLst>
              <a:ext uri="{FF2B5EF4-FFF2-40B4-BE49-F238E27FC236}">
                <a16:creationId xmlns:a16="http://schemas.microsoft.com/office/drawing/2014/main" id="{264962C4-958A-304B-97EF-F901EC5BD9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591816-2837-5240-917B-33D83BE93DDC}"/>
              </a:ext>
            </a:extLst>
          </p:cNvPr>
          <p:cNvSpPr>
            <a:spLocks noGrp="1"/>
          </p:cNvSpPr>
          <p:nvPr>
            <p:ph type="sldNum" sz="quarter" idx="12"/>
          </p:nvPr>
        </p:nvSpPr>
        <p:spPr/>
        <p:txBody>
          <a:bodyPr/>
          <a:lstStyle/>
          <a:p>
            <a:fld id="{D12EC2DE-B064-E84B-963F-A98FBDDE8037}" type="slidenum">
              <a:rPr lang="en-US" smtClean="0"/>
              <a:t>‹#›</a:t>
            </a:fld>
            <a:endParaRPr lang="en-US"/>
          </a:p>
        </p:txBody>
      </p:sp>
    </p:spTree>
    <p:extLst>
      <p:ext uri="{BB962C8B-B14F-4D97-AF65-F5344CB8AC3E}">
        <p14:creationId xmlns:p14="http://schemas.microsoft.com/office/powerpoint/2010/main" val="2904799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1B09F7-7222-9F4F-AF4E-62D4C13691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7205043-8BE5-E04D-8380-8D9807C6A9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5BB12F-3C28-AB48-ADD0-5F0769AF96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3031EB-3E46-E84A-AF6B-8E478E6269E2}" type="datetimeFigureOut">
              <a:rPr lang="en-US" smtClean="0"/>
              <a:t>5/10/19</a:t>
            </a:fld>
            <a:endParaRPr lang="en-US"/>
          </a:p>
        </p:txBody>
      </p:sp>
      <p:sp>
        <p:nvSpPr>
          <p:cNvPr id="5" name="Footer Placeholder 4">
            <a:extLst>
              <a:ext uri="{FF2B5EF4-FFF2-40B4-BE49-F238E27FC236}">
                <a16:creationId xmlns:a16="http://schemas.microsoft.com/office/drawing/2014/main" id="{DF3AC3D9-ABC2-4449-AC0E-BE76BD09C0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7EB0EA0-A940-FF45-AB17-9A339E8305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2EC2DE-B064-E84B-963F-A98FBDDE8037}" type="slidenum">
              <a:rPr lang="en-US" smtClean="0"/>
              <a:t>‹#›</a:t>
            </a:fld>
            <a:endParaRPr lang="en-US"/>
          </a:p>
        </p:txBody>
      </p:sp>
    </p:spTree>
    <p:extLst>
      <p:ext uri="{BB962C8B-B14F-4D97-AF65-F5344CB8AC3E}">
        <p14:creationId xmlns:p14="http://schemas.microsoft.com/office/powerpoint/2010/main" val="36245755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0A73B-6864-8448-8CE3-3505DF8378CF}"/>
              </a:ext>
            </a:extLst>
          </p:cNvPr>
          <p:cNvSpPr>
            <a:spLocks noGrp="1"/>
          </p:cNvSpPr>
          <p:nvPr>
            <p:ph type="ctrTitle"/>
          </p:nvPr>
        </p:nvSpPr>
        <p:spPr>
          <a:xfrm>
            <a:off x="1524000" y="470721"/>
            <a:ext cx="9144000" cy="2387600"/>
          </a:xfrm>
        </p:spPr>
        <p:txBody>
          <a:bodyPr/>
          <a:lstStyle/>
          <a:p>
            <a:r>
              <a:rPr lang="en-US" dirty="0"/>
              <a:t>SCOAPE </a:t>
            </a:r>
            <a:r>
              <a:rPr lang="en-US" dirty="0" err="1"/>
              <a:t>Wx</a:t>
            </a:r>
            <a:r>
              <a:rPr lang="en-US" dirty="0"/>
              <a:t> Forecast Briefing</a:t>
            </a:r>
          </a:p>
        </p:txBody>
      </p:sp>
      <p:sp>
        <p:nvSpPr>
          <p:cNvPr id="3" name="Subtitle 2">
            <a:extLst>
              <a:ext uri="{FF2B5EF4-FFF2-40B4-BE49-F238E27FC236}">
                <a16:creationId xmlns:a16="http://schemas.microsoft.com/office/drawing/2014/main" id="{118EE876-7598-7840-A6B7-6D8C757BB199}"/>
              </a:ext>
            </a:extLst>
          </p:cNvPr>
          <p:cNvSpPr>
            <a:spLocks noGrp="1"/>
          </p:cNvSpPr>
          <p:nvPr>
            <p:ph type="subTitle" idx="1"/>
          </p:nvPr>
        </p:nvSpPr>
        <p:spPr>
          <a:xfrm>
            <a:off x="1524000" y="3602038"/>
            <a:ext cx="9375228" cy="2504472"/>
          </a:xfrm>
        </p:spPr>
        <p:txBody>
          <a:bodyPr>
            <a:normAutofit/>
          </a:bodyPr>
          <a:lstStyle/>
          <a:p>
            <a:r>
              <a:rPr lang="en-US" dirty="0"/>
              <a:t>May 10, 2019</a:t>
            </a:r>
          </a:p>
          <a:p>
            <a:endParaRPr lang="en-US" dirty="0"/>
          </a:p>
          <a:p>
            <a:r>
              <a:rPr lang="en-US" dirty="0"/>
              <a:t>Debra Kollonige, ESSIC/GSFC</a:t>
            </a:r>
          </a:p>
        </p:txBody>
      </p:sp>
    </p:spTree>
    <p:extLst>
      <p:ext uri="{BB962C8B-B14F-4D97-AF65-F5344CB8AC3E}">
        <p14:creationId xmlns:p14="http://schemas.microsoft.com/office/powerpoint/2010/main" val="16043070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BD810-0F57-6442-BBB7-0368CAA6DDC2}"/>
              </a:ext>
            </a:extLst>
          </p:cNvPr>
          <p:cNvSpPr>
            <a:spLocks noGrp="1"/>
          </p:cNvSpPr>
          <p:nvPr>
            <p:ph type="title"/>
          </p:nvPr>
        </p:nvSpPr>
        <p:spPr>
          <a:xfrm>
            <a:off x="838200" y="365125"/>
            <a:ext cx="10515600" cy="601827"/>
          </a:xfrm>
        </p:spPr>
        <p:txBody>
          <a:bodyPr>
            <a:normAutofit fontScale="90000"/>
          </a:bodyPr>
          <a:lstStyle/>
          <a:p>
            <a:r>
              <a:rPr lang="en-US" dirty="0"/>
              <a:t>LOOP Datagrams (from May 9)</a:t>
            </a:r>
          </a:p>
        </p:txBody>
      </p:sp>
      <p:pic>
        <p:nvPicPr>
          <p:cNvPr id="11" name="Picture 10">
            <a:extLst>
              <a:ext uri="{FF2B5EF4-FFF2-40B4-BE49-F238E27FC236}">
                <a16:creationId xmlns:a16="http://schemas.microsoft.com/office/drawing/2014/main" id="{02E10CAE-7147-6A4D-887B-6E1255B19FE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285873"/>
            <a:ext cx="6132860" cy="5070475"/>
          </a:xfrm>
          <a:prstGeom prst="rect">
            <a:avLst/>
          </a:prstGeom>
        </p:spPr>
      </p:pic>
      <p:pic>
        <p:nvPicPr>
          <p:cNvPr id="14" name="Picture 13">
            <a:extLst>
              <a:ext uri="{FF2B5EF4-FFF2-40B4-BE49-F238E27FC236}">
                <a16:creationId xmlns:a16="http://schemas.microsoft.com/office/drawing/2014/main" id="{1AF91F44-A1FC-D140-A1DD-5AC458C55D4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61242" y="1385613"/>
            <a:ext cx="6030758" cy="4870997"/>
          </a:xfrm>
          <a:prstGeom prst="rect">
            <a:avLst/>
          </a:prstGeom>
        </p:spPr>
      </p:pic>
    </p:spTree>
    <p:extLst>
      <p:ext uri="{BB962C8B-B14F-4D97-AF65-F5344CB8AC3E}">
        <p14:creationId xmlns:p14="http://schemas.microsoft.com/office/powerpoint/2010/main" val="3194432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10B03-48C9-024B-90BE-9DAA4E4E3949}"/>
              </a:ext>
            </a:extLst>
          </p:cNvPr>
          <p:cNvSpPr>
            <a:spLocks noGrp="1"/>
          </p:cNvSpPr>
          <p:nvPr>
            <p:ph type="title"/>
          </p:nvPr>
        </p:nvSpPr>
        <p:spPr>
          <a:xfrm>
            <a:off x="344214" y="395875"/>
            <a:ext cx="10515600" cy="801552"/>
          </a:xfrm>
        </p:spPr>
        <p:txBody>
          <a:bodyPr>
            <a:noAutofit/>
          </a:bodyPr>
          <a:lstStyle/>
          <a:p>
            <a:r>
              <a:rPr lang="en-US" sz="2800" b="1" dirty="0"/>
              <a:t>Friday: </a:t>
            </a:r>
            <a:r>
              <a:rPr lang="en-US" sz="2800" dirty="0"/>
              <a:t>Thunderstorms likely near the coast and LOOP.  Sampling may be better to the south and east. </a:t>
            </a:r>
          </a:p>
        </p:txBody>
      </p:sp>
      <p:pic>
        <p:nvPicPr>
          <p:cNvPr id="5" name="Content Placeholder 4">
            <a:extLst>
              <a:ext uri="{FF2B5EF4-FFF2-40B4-BE49-F238E27FC236}">
                <a16:creationId xmlns:a16="http://schemas.microsoft.com/office/drawing/2014/main" id="{B7327D0C-3E7E-9B41-BB41-17DA447B8E8B}"/>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41778" y="2217683"/>
            <a:ext cx="5495578" cy="3843666"/>
          </a:xfrm>
        </p:spPr>
      </p:pic>
      <p:pic>
        <p:nvPicPr>
          <p:cNvPr id="8" name="Picture 7">
            <a:extLst>
              <a:ext uri="{FF2B5EF4-FFF2-40B4-BE49-F238E27FC236}">
                <a16:creationId xmlns:a16="http://schemas.microsoft.com/office/drawing/2014/main" id="{0FB7F789-800C-0443-AD27-4AA2F97EE36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54645" y="2217682"/>
            <a:ext cx="5495580" cy="3843667"/>
          </a:xfrm>
          <a:prstGeom prst="rect">
            <a:avLst/>
          </a:prstGeom>
        </p:spPr>
      </p:pic>
      <p:sp>
        <p:nvSpPr>
          <p:cNvPr id="9" name="TextBox 8">
            <a:extLst>
              <a:ext uri="{FF2B5EF4-FFF2-40B4-BE49-F238E27FC236}">
                <a16:creationId xmlns:a16="http://schemas.microsoft.com/office/drawing/2014/main" id="{5F383FC8-F174-0F4E-AD34-7B56C35CCC97}"/>
              </a:ext>
            </a:extLst>
          </p:cNvPr>
          <p:cNvSpPr txBox="1"/>
          <p:nvPr/>
        </p:nvSpPr>
        <p:spPr>
          <a:xfrm>
            <a:off x="838200" y="1769519"/>
            <a:ext cx="3176752" cy="369332"/>
          </a:xfrm>
          <a:prstGeom prst="rect">
            <a:avLst/>
          </a:prstGeom>
          <a:noFill/>
        </p:spPr>
        <p:txBody>
          <a:bodyPr wrap="square" rtlCol="0">
            <a:spAutoFit/>
          </a:bodyPr>
          <a:lstStyle/>
          <a:p>
            <a:r>
              <a:rPr lang="en-US" dirty="0">
                <a:solidFill>
                  <a:srgbClr val="FF0000"/>
                </a:solidFill>
              </a:rPr>
              <a:t>7 AM CDT WPC Forecast</a:t>
            </a:r>
          </a:p>
        </p:txBody>
      </p:sp>
      <p:sp>
        <p:nvSpPr>
          <p:cNvPr id="10" name="TextBox 9">
            <a:extLst>
              <a:ext uri="{FF2B5EF4-FFF2-40B4-BE49-F238E27FC236}">
                <a16:creationId xmlns:a16="http://schemas.microsoft.com/office/drawing/2014/main" id="{4675828A-7AAE-4C4B-BF22-DCFA802CEB57}"/>
              </a:ext>
            </a:extLst>
          </p:cNvPr>
          <p:cNvSpPr txBox="1"/>
          <p:nvPr/>
        </p:nvSpPr>
        <p:spPr>
          <a:xfrm>
            <a:off x="6340365" y="1821332"/>
            <a:ext cx="3176752" cy="369332"/>
          </a:xfrm>
          <a:prstGeom prst="rect">
            <a:avLst/>
          </a:prstGeom>
          <a:noFill/>
        </p:spPr>
        <p:txBody>
          <a:bodyPr wrap="square" rtlCol="0">
            <a:spAutoFit/>
          </a:bodyPr>
          <a:lstStyle/>
          <a:p>
            <a:r>
              <a:rPr lang="en-US" dirty="0">
                <a:solidFill>
                  <a:srgbClr val="FF0000"/>
                </a:solidFill>
              </a:rPr>
              <a:t>7 PM CDT WPC Forecast</a:t>
            </a:r>
          </a:p>
        </p:txBody>
      </p:sp>
    </p:spTree>
    <p:extLst>
      <p:ext uri="{BB962C8B-B14F-4D97-AF65-F5344CB8AC3E}">
        <p14:creationId xmlns:p14="http://schemas.microsoft.com/office/powerpoint/2010/main" val="17705845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9BCBACC8-6944-1F47-A409-FB01EF79A217}"/>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598996" y="872359"/>
            <a:ext cx="8860076" cy="5528687"/>
          </a:xfrm>
        </p:spPr>
      </p:pic>
      <p:sp>
        <p:nvSpPr>
          <p:cNvPr id="2" name="Title 1">
            <a:extLst>
              <a:ext uri="{FF2B5EF4-FFF2-40B4-BE49-F238E27FC236}">
                <a16:creationId xmlns:a16="http://schemas.microsoft.com/office/drawing/2014/main" id="{ADFB76F2-6135-534A-93E3-C6D9643C3A90}"/>
              </a:ext>
            </a:extLst>
          </p:cNvPr>
          <p:cNvSpPr>
            <a:spLocks noGrp="1"/>
          </p:cNvSpPr>
          <p:nvPr>
            <p:ph type="title"/>
          </p:nvPr>
        </p:nvSpPr>
        <p:spPr>
          <a:xfrm>
            <a:off x="428296" y="269765"/>
            <a:ext cx="10515600" cy="602594"/>
          </a:xfrm>
        </p:spPr>
        <p:txBody>
          <a:bodyPr>
            <a:normAutofit fontScale="90000"/>
          </a:bodyPr>
          <a:lstStyle/>
          <a:p>
            <a:r>
              <a:rPr lang="en-US" b="1" dirty="0"/>
              <a:t>Preliminary Cruise Track – New Suggestions</a:t>
            </a:r>
          </a:p>
        </p:txBody>
      </p:sp>
      <p:sp>
        <p:nvSpPr>
          <p:cNvPr id="6" name="Oval 5">
            <a:extLst>
              <a:ext uri="{FF2B5EF4-FFF2-40B4-BE49-F238E27FC236}">
                <a16:creationId xmlns:a16="http://schemas.microsoft.com/office/drawing/2014/main" id="{F5E54597-E905-5640-B4A2-E04E939B59E9}"/>
              </a:ext>
            </a:extLst>
          </p:cNvPr>
          <p:cNvSpPr/>
          <p:nvPr/>
        </p:nvSpPr>
        <p:spPr>
          <a:xfrm>
            <a:off x="3988511" y="1104187"/>
            <a:ext cx="5641261" cy="2153363"/>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2F08FC0-F37D-6C4E-B2D9-421E456A7F1B}"/>
              </a:ext>
            </a:extLst>
          </p:cNvPr>
          <p:cNvSpPr txBox="1"/>
          <p:nvPr/>
        </p:nvSpPr>
        <p:spPr>
          <a:xfrm>
            <a:off x="9909940" y="553980"/>
            <a:ext cx="2067911" cy="5632311"/>
          </a:xfrm>
          <a:prstGeom prst="rect">
            <a:avLst/>
          </a:prstGeom>
          <a:noFill/>
          <a:ln>
            <a:solidFill>
              <a:srgbClr val="FF0000"/>
            </a:solidFill>
          </a:ln>
        </p:spPr>
        <p:txBody>
          <a:bodyPr wrap="square" rtlCol="0">
            <a:spAutoFit/>
          </a:bodyPr>
          <a:lstStyle/>
          <a:p>
            <a:pPr marL="285750" indent="-285750">
              <a:buFont typeface="Arial" panose="020B0604020202020204" pitchFamily="34" charset="0"/>
              <a:buChar char="•"/>
            </a:pPr>
            <a:r>
              <a:rPr lang="en-US" dirty="0"/>
              <a:t>Focusing on LOOP/ shallow platforms to south and east on Friday and Saturday may be best option if cloud cover and chance of storms persist (</a:t>
            </a:r>
            <a:r>
              <a:rPr lang="en-US" dirty="0" err="1"/>
              <a:t>ie</a:t>
            </a:r>
            <a:r>
              <a:rPr lang="en-US" dirty="0"/>
              <a:t>. Magenta/Yellow track).</a:t>
            </a:r>
          </a:p>
          <a:p>
            <a:pPr marL="285750" indent="-285750">
              <a:buFont typeface="Arial" panose="020B0604020202020204" pitchFamily="34" charset="0"/>
              <a:buChar char="•"/>
            </a:pPr>
            <a:r>
              <a:rPr lang="en-US" dirty="0"/>
              <a:t> Heading to Petronius and other deep platforms by Sunday (5/12) when clouds break up next step.</a:t>
            </a:r>
          </a:p>
        </p:txBody>
      </p:sp>
      <p:cxnSp>
        <p:nvCxnSpPr>
          <p:cNvPr id="9" name="Straight Arrow Connector 8">
            <a:extLst>
              <a:ext uri="{FF2B5EF4-FFF2-40B4-BE49-F238E27FC236}">
                <a16:creationId xmlns:a16="http://schemas.microsoft.com/office/drawing/2014/main" id="{EFFE13F9-186F-F846-90B0-FB7048D4043C}"/>
              </a:ext>
            </a:extLst>
          </p:cNvPr>
          <p:cNvCxnSpPr>
            <a:cxnSpLocks/>
            <a:stCxn id="7" idx="1"/>
          </p:cNvCxnSpPr>
          <p:nvPr/>
        </p:nvCxnSpPr>
        <p:spPr>
          <a:xfrm flipH="1" flipV="1">
            <a:off x="6405892" y="2478472"/>
            <a:ext cx="3504048" cy="891664"/>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20644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8C9B0-464F-2641-A508-2AEEC515D33C}"/>
              </a:ext>
            </a:extLst>
          </p:cNvPr>
          <p:cNvSpPr>
            <a:spLocks noGrp="1"/>
          </p:cNvSpPr>
          <p:nvPr>
            <p:ph type="title"/>
          </p:nvPr>
        </p:nvSpPr>
        <p:spPr>
          <a:xfrm>
            <a:off x="0" y="1"/>
            <a:ext cx="11993618" cy="2400299"/>
          </a:xfrm>
        </p:spPr>
        <p:txBody>
          <a:bodyPr>
            <a:noAutofit/>
          </a:bodyPr>
          <a:lstStyle/>
          <a:p>
            <a:r>
              <a:rPr lang="en-US" sz="1800" b="1" dirty="0"/>
              <a:t>Forecast for </a:t>
            </a:r>
            <a:r>
              <a:rPr lang="en-US" sz="1800" b="1" dirty="0" err="1"/>
              <a:t>Cocodrie</a:t>
            </a:r>
            <a:r>
              <a:rPr lang="en-US" sz="1800" b="1" dirty="0"/>
              <a:t>:</a:t>
            </a:r>
            <a:br>
              <a:rPr lang="en-US" sz="1600" dirty="0"/>
            </a:br>
            <a:r>
              <a:rPr lang="en-US" sz="1600" b="1" dirty="0"/>
              <a:t>Saturday: </a:t>
            </a:r>
            <a:r>
              <a:rPr lang="en-US" sz="1600" dirty="0"/>
              <a:t>50 percent chance of showers &amp; thunderstorms. Mostly cloudy, with a high near 82. South wind 10 to 15 mph. </a:t>
            </a:r>
            <a:br>
              <a:rPr lang="en-US" sz="1600" dirty="0"/>
            </a:br>
            <a:r>
              <a:rPr lang="en-US" sz="1600" b="1" dirty="0"/>
              <a:t>Saturday Night: </a:t>
            </a:r>
            <a:r>
              <a:rPr lang="en-US" sz="1600" dirty="0"/>
              <a:t>50 percent chance of showers &amp; thunderstorms. Mostly cloudy, with a low around 74. South wind 10 to 15 mph. </a:t>
            </a:r>
            <a:br>
              <a:rPr lang="en-US" sz="1600" dirty="0"/>
            </a:br>
            <a:r>
              <a:rPr lang="en-US" sz="1600" b="1" dirty="0"/>
              <a:t>Sunday: </a:t>
            </a:r>
            <a:r>
              <a:rPr lang="en-US" sz="1600" dirty="0"/>
              <a:t>Showers &amp; thunderstorms mainly before 1pm. Partly sunny, with high near 81. Southwest wind around 15 mph. Chance of </a:t>
            </a:r>
            <a:r>
              <a:rPr lang="en-US" sz="1600" dirty="0" err="1"/>
              <a:t>precip</a:t>
            </a:r>
            <a:r>
              <a:rPr lang="en-US" sz="1600" dirty="0"/>
              <a:t> is 70%.</a:t>
            </a:r>
            <a:br>
              <a:rPr lang="en-US" sz="1600" dirty="0"/>
            </a:br>
            <a:r>
              <a:rPr lang="en-US" sz="1600" b="1" dirty="0"/>
              <a:t>Sunday Night: </a:t>
            </a:r>
            <a:r>
              <a:rPr lang="en-US" sz="1600" dirty="0"/>
              <a:t>A chance of showers &amp; thunderstorms before 1am, then chance of showers b/w 1am &amp; 4am, then chance of showers &amp; thunderstorms after 4am. Mostly cloudy, with low 68. Southwest wind 5-10 mph becoming north after midnight. Chance of precipitation is 40%.</a:t>
            </a:r>
            <a:br>
              <a:rPr lang="en-US" sz="1600" dirty="0"/>
            </a:br>
            <a:r>
              <a:rPr lang="en-US" sz="1600" b="1" dirty="0"/>
              <a:t>Monday: </a:t>
            </a:r>
            <a:r>
              <a:rPr lang="en-US" sz="1600" dirty="0"/>
              <a:t>30 % chance of showers &amp; thunderstorms before 1pm. Mostly cloudy, with high 81. North wind 5-10 mph becoming east in afternoon. </a:t>
            </a:r>
            <a:br>
              <a:rPr lang="en-US" sz="1600" dirty="0"/>
            </a:br>
            <a:r>
              <a:rPr lang="en-US" sz="1600" b="1" dirty="0"/>
              <a:t>Monday Night: </a:t>
            </a:r>
            <a:r>
              <a:rPr lang="en-US" sz="1600" dirty="0"/>
              <a:t>20 % chance of showers &amp; thunderstorms. Mostly cloudy, low 69. East wind around 5 mph. </a:t>
            </a:r>
            <a:br>
              <a:rPr lang="en-US" sz="1600" dirty="0"/>
            </a:br>
            <a:r>
              <a:rPr lang="en-US" sz="1600" b="1" dirty="0"/>
              <a:t>Tuesday: C</a:t>
            </a:r>
            <a:r>
              <a:rPr lang="en-US" sz="1600" dirty="0"/>
              <a:t>hance of showers and thunderstorms. Partly sunny, with a high near 81. East wind around 10 mph. </a:t>
            </a:r>
            <a:br>
              <a:rPr lang="en-US" sz="1600" dirty="0"/>
            </a:br>
            <a:r>
              <a:rPr lang="en-US" sz="1600" b="1" dirty="0"/>
              <a:t>Tuesday Night: C</a:t>
            </a:r>
            <a:r>
              <a:rPr lang="en-US" sz="1600" dirty="0"/>
              <a:t>hance of showers and thunderstorms. Mostly cloudy, with a low around 70. East wind around 10 mph.</a:t>
            </a:r>
            <a:endParaRPr lang="en-US" sz="1800" dirty="0"/>
          </a:p>
        </p:txBody>
      </p:sp>
      <p:pic>
        <p:nvPicPr>
          <p:cNvPr id="8" name="Content Placeholder 7">
            <a:extLst>
              <a:ext uri="{FF2B5EF4-FFF2-40B4-BE49-F238E27FC236}">
                <a16:creationId xmlns:a16="http://schemas.microsoft.com/office/drawing/2014/main" id="{17E2FB6C-558F-5243-B8B5-585B71724F2E}"/>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80175" y="2500314"/>
            <a:ext cx="5709686" cy="4119562"/>
          </a:xfrm>
        </p:spPr>
      </p:pic>
      <p:pic>
        <p:nvPicPr>
          <p:cNvPr id="10" name="Picture 9">
            <a:extLst>
              <a:ext uri="{FF2B5EF4-FFF2-40B4-BE49-F238E27FC236}">
                <a16:creationId xmlns:a16="http://schemas.microsoft.com/office/drawing/2014/main" id="{A40AC2A2-C44E-154A-AF73-33D86B5C76D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0" y="2528888"/>
            <a:ext cx="5670082" cy="4090988"/>
          </a:xfrm>
          <a:prstGeom prst="rect">
            <a:avLst/>
          </a:prstGeom>
        </p:spPr>
      </p:pic>
    </p:spTree>
    <p:extLst>
      <p:ext uri="{BB962C8B-B14F-4D97-AF65-F5344CB8AC3E}">
        <p14:creationId xmlns:p14="http://schemas.microsoft.com/office/powerpoint/2010/main" val="1639004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FD22E-DB74-7645-A00B-D9AAFD36AF11}"/>
              </a:ext>
            </a:extLst>
          </p:cNvPr>
          <p:cNvSpPr>
            <a:spLocks noGrp="1"/>
          </p:cNvSpPr>
          <p:nvPr>
            <p:ph type="title"/>
          </p:nvPr>
        </p:nvSpPr>
        <p:spPr>
          <a:xfrm>
            <a:off x="838200" y="165429"/>
            <a:ext cx="10515600" cy="633358"/>
          </a:xfrm>
        </p:spPr>
        <p:txBody>
          <a:bodyPr>
            <a:normAutofit fontScale="90000"/>
          </a:bodyPr>
          <a:lstStyle/>
          <a:p>
            <a:r>
              <a:rPr lang="en-US" dirty="0"/>
              <a:t>SCOAPE Outlook - May 10, 2019</a:t>
            </a:r>
          </a:p>
        </p:txBody>
      </p:sp>
      <p:sp>
        <p:nvSpPr>
          <p:cNvPr id="3" name="Content Placeholder 2">
            <a:extLst>
              <a:ext uri="{FF2B5EF4-FFF2-40B4-BE49-F238E27FC236}">
                <a16:creationId xmlns:a16="http://schemas.microsoft.com/office/drawing/2014/main" id="{C5536DED-33A6-E444-8940-188D5DAF05B8}"/>
              </a:ext>
            </a:extLst>
          </p:cNvPr>
          <p:cNvSpPr>
            <a:spLocks noGrp="1"/>
          </p:cNvSpPr>
          <p:nvPr>
            <p:ph idx="1"/>
          </p:nvPr>
        </p:nvSpPr>
        <p:spPr>
          <a:xfrm>
            <a:off x="207578" y="1047859"/>
            <a:ext cx="11627069" cy="4351338"/>
          </a:xfrm>
        </p:spPr>
        <p:txBody>
          <a:bodyPr/>
          <a:lstStyle/>
          <a:p>
            <a:r>
              <a:rPr lang="en-US" dirty="0"/>
              <a:t>Cloudy and chance of rain/thunderstorms along LA coast continues Friday.  A passing cold front will stall across the Lower Mississippi River valley.  Widespread cloud cover will extend into Saturday (5/11).    </a:t>
            </a:r>
          </a:p>
          <a:p>
            <a:r>
              <a:rPr lang="en-US" dirty="0"/>
              <a:t>A window for opportunity for column NO</a:t>
            </a:r>
            <a:r>
              <a:rPr lang="en-US" baseline="-25000" dirty="0"/>
              <a:t>2</a:t>
            </a:r>
            <a:r>
              <a:rPr lang="en-US" dirty="0"/>
              <a:t> validation may develop on Saturday into Sunday with scattered high clouds East of the LOOP (</a:t>
            </a:r>
            <a:r>
              <a:rPr lang="en-US" dirty="0" err="1"/>
              <a:t>ie</a:t>
            </a:r>
            <a:r>
              <a:rPr lang="en-US" dirty="0"/>
              <a:t>. Heavy Emissions area,  Petronius &amp; Mars/Olympus platforms).</a:t>
            </a:r>
          </a:p>
          <a:p>
            <a:endParaRPr lang="en-US" dirty="0"/>
          </a:p>
        </p:txBody>
      </p:sp>
    </p:spTree>
    <p:extLst>
      <p:ext uri="{BB962C8B-B14F-4D97-AF65-F5344CB8AC3E}">
        <p14:creationId xmlns:p14="http://schemas.microsoft.com/office/powerpoint/2010/main" val="3961909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6A4A80F-D0B4-174B-955C-FECDB88BA3F5}"/>
              </a:ext>
            </a:extLst>
          </p:cNvPr>
          <p:cNvSpPr txBox="1"/>
          <p:nvPr/>
        </p:nvSpPr>
        <p:spPr>
          <a:xfrm>
            <a:off x="331404" y="116598"/>
            <a:ext cx="1655051" cy="523220"/>
          </a:xfrm>
          <a:prstGeom prst="rect">
            <a:avLst/>
          </a:prstGeom>
          <a:noFill/>
        </p:spPr>
        <p:txBody>
          <a:bodyPr wrap="square" rtlCol="0">
            <a:spAutoFit/>
          </a:bodyPr>
          <a:lstStyle/>
          <a:p>
            <a:r>
              <a:rPr lang="en-US" sz="2800" dirty="0" err="1"/>
              <a:t>Cocodrie</a:t>
            </a:r>
            <a:r>
              <a:rPr lang="en-US" sz="2800" dirty="0"/>
              <a:t>:</a:t>
            </a:r>
          </a:p>
        </p:txBody>
      </p:sp>
      <p:sp>
        <p:nvSpPr>
          <p:cNvPr id="11" name="TextBox 10">
            <a:extLst>
              <a:ext uri="{FF2B5EF4-FFF2-40B4-BE49-F238E27FC236}">
                <a16:creationId xmlns:a16="http://schemas.microsoft.com/office/drawing/2014/main" id="{68861E84-4146-E24E-B004-796883DB30B8}"/>
              </a:ext>
            </a:extLst>
          </p:cNvPr>
          <p:cNvSpPr txBox="1"/>
          <p:nvPr/>
        </p:nvSpPr>
        <p:spPr>
          <a:xfrm>
            <a:off x="142217" y="2196612"/>
            <a:ext cx="2474859" cy="523220"/>
          </a:xfrm>
          <a:prstGeom prst="rect">
            <a:avLst/>
          </a:prstGeom>
          <a:noFill/>
        </p:spPr>
        <p:txBody>
          <a:bodyPr wrap="square" rtlCol="0">
            <a:spAutoFit/>
          </a:bodyPr>
          <a:lstStyle/>
          <a:p>
            <a:r>
              <a:rPr lang="en-US" sz="2800" dirty="0"/>
              <a:t>Port </a:t>
            </a:r>
            <a:r>
              <a:rPr lang="en-US" sz="2800" dirty="0" err="1"/>
              <a:t>Fourchon</a:t>
            </a:r>
            <a:r>
              <a:rPr lang="en-US" sz="2800" dirty="0"/>
              <a:t>:</a:t>
            </a:r>
          </a:p>
        </p:txBody>
      </p:sp>
      <p:sp>
        <p:nvSpPr>
          <p:cNvPr id="14" name="TextBox 13">
            <a:extLst>
              <a:ext uri="{FF2B5EF4-FFF2-40B4-BE49-F238E27FC236}">
                <a16:creationId xmlns:a16="http://schemas.microsoft.com/office/drawing/2014/main" id="{B459D819-BF79-8B41-8A7E-067F46C5B7A4}"/>
              </a:ext>
            </a:extLst>
          </p:cNvPr>
          <p:cNvSpPr txBox="1"/>
          <p:nvPr/>
        </p:nvSpPr>
        <p:spPr>
          <a:xfrm>
            <a:off x="331403" y="5049204"/>
            <a:ext cx="1655051" cy="523220"/>
          </a:xfrm>
          <a:prstGeom prst="rect">
            <a:avLst/>
          </a:prstGeom>
          <a:noFill/>
        </p:spPr>
        <p:txBody>
          <a:bodyPr wrap="square" rtlCol="0">
            <a:spAutoFit/>
          </a:bodyPr>
          <a:lstStyle/>
          <a:p>
            <a:r>
              <a:rPr lang="en-US" sz="2800" dirty="0"/>
              <a:t>Venice:</a:t>
            </a:r>
          </a:p>
        </p:txBody>
      </p:sp>
      <p:pic>
        <p:nvPicPr>
          <p:cNvPr id="7" name="Picture 6">
            <a:extLst>
              <a:ext uri="{FF2B5EF4-FFF2-40B4-BE49-F238E27FC236}">
                <a16:creationId xmlns:a16="http://schemas.microsoft.com/office/drawing/2014/main" id="{C17E6574-41DA-0E48-ABC1-1024D9664DC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91861" y="2636141"/>
            <a:ext cx="8749534" cy="1940013"/>
          </a:xfrm>
          <a:prstGeom prst="rect">
            <a:avLst/>
          </a:prstGeom>
        </p:spPr>
      </p:pic>
      <p:pic>
        <p:nvPicPr>
          <p:cNvPr id="17" name="Content Placeholder 16">
            <a:extLst>
              <a:ext uri="{FF2B5EF4-FFF2-40B4-BE49-F238E27FC236}">
                <a16:creationId xmlns:a16="http://schemas.microsoft.com/office/drawing/2014/main" id="{30DA2FB0-26A3-734A-9453-9082E14526C5}"/>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986454" y="291099"/>
            <a:ext cx="8749534" cy="1834703"/>
          </a:xfrm>
        </p:spPr>
      </p:pic>
      <p:pic>
        <p:nvPicPr>
          <p:cNvPr id="19" name="Picture 18">
            <a:extLst>
              <a:ext uri="{FF2B5EF4-FFF2-40B4-BE49-F238E27FC236}">
                <a16:creationId xmlns:a16="http://schemas.microsoft.com/office/drawing/2014/main" id="{452C1E71-CD22-DD4A-A9C9-F7AC3FE2A0A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86454" y="4715108"/>
            <a:ext cx="8749534" cy="1966276"/>
          </a:xfrm>
          <a:prstGeom prst="rect">
            <a:avLst/>
          </a:prstGeom>
        </p:spPr>
      </p:pic>
    </p:spTree>
    <p:extLst>
      <p:ext uri="{BB962C8B-B14F-4D97-AF65-F5344CB8AC3E}">
        <p14:creationId xmlns:p14="http://schemas.microsoft.com/office/powerpoint/2010/main" val="1804331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8C9B0-464F-2641-A508-2AEEC515D33C}"/>
              </a:ext>
            </a:extLst>
          </p:cNvPr>
          <p:cNvSpPr>
            <a:spLocks noGrp="1"/>
          </p:cNvSpPr>
          <p:nvPr>
            <p:ph type="title"/>
          </p:nvPr>
        </p:nvSpPr>
        <p:spPr>
          <a:xfrm>
            <a:off x="228599" y="123387"/>
            <a:ext cx="11690131" cy="2388144"/>
          </a:xfrm>
        </p:spPr>
        <p:txBody>
          <a:bodyPr>
            <a:noAutofit/>
          </a:bodyPr>
          <a:lstStyle/>
          <a:p>
            <a:r>
              <a:rPr lang="en-US" sz="1800" b="1" dirty="0"/>
              <a:t>Thursday (5/9): </a:t>
            </a:r>
            <a:r>
              <a:rPr lang="en-US" sz="1800" dirty="0"/>
              <a:t>A cold front will continue tracking southeastward across central and eastern U.S. through end of workweek, with rain and thunderstorms along and ahead of it including into the Lower Mississippi Valley. </a:t>
            </a:r>
            <a:br>
              <a:rPr lang="en-US" sz="1800" dirty="0"/>
            </a:br>
            <a:r>
              <a:rPr lang="en-US" sz="1800" b="1" dirty="0"/>
              <a:t>Friday (5/10): </a:t>
            </a:r>
            <a:r>
              <a:rPr lang="en-US" sz="1800" dirty="0"/>
              <a:t>Front is expected to stall across the Southeast into the Lower Mississippi Valley and along Western Gulf Coast, so another wet day is forecast for those areas.  </a:t>
            </a:r>
            <a:br>
              <a:rPr lang="en-US" sz="1800" dirty="0"/>
            </a:br>
            <a:r>
              <a:rPr lang="en-US" sz="1800" b="1" dirty="0"/>
              <a:t>In </a:t>
            </a:r>
            <a:r>
              <a:rPr lang="en-US" sz="1800" b="1" dirty="0" err="1"/>
              <a:t>Cocodrie</a:t>
            </a:r>
            <a:r>
              <a:rPr lang="en-US" sz="1800" b="1" dirty="0"/>
              <a:t> Today: </a:t>
            </a:r>
            <a:r>
              <a:rPr lang="en-US" sz="1800" dirty="0"/>
              <a:t>A chance of showers &amp; thunderstorms between 7am and 1pm, then showers likely and possibly a thunderstorm after 1pm. Some of storms could be severe. Mostly cloudy, with high near 82. Southeast wind 10-15 mph. Chance of </a:t>
            </a:r>
            <a:r>
              <a:rPr lang="en-US" sz="1800" dirty="0" err="1"/>
              <a:t>precip</a:t>
            </a:r>
            <a:r>
              <a:rPr lang="en-US" sz="1800" dirty="0"/>
              <a:t> is 60%. </a:t>
            </a:r>
            <a:br>
              <a:rPr lang="en-US" sz="1800" dirty="0"/>
            </a:br>
            <a:r>
              <a:rPr lang="en-US" sz="1800" b="1" dirty="0"/>
              <a:t>Tonight: </a:t>
            </a:r>
            <a:r>
              <a:rPr lang="en-US" sz="1800" dirty="0"/>
              <a:t>A chance of showers &amp; thunderstorms. Some storms could be severe. Mostly cloudy, low 74. Southeast wind around 10 mph, with gusts as high as 20 mph. Chance of precipitation is 40%.</a:t>
            </a:r>
            <a:br>
              <a:rPr lang="en-US" sz="2000" dirty="0"/>
            </a:br>
            <a:r>
              <a:rPr lang="en-US" sz="2000" dirty="0"/>
              <a:t> </a:t>
            </a:r>
          </a:p>
        </p:txBody>
      </p:sp>
      <p:pic>
        <p:nvPicPr>
          <p:cNvPr id="7" name="Picture 6">
            <a:extLst>
              <a:ext uri="{FF2B5EF4-FFF2-40B4-BE49-F238E27FC236}">
                <a16:creationId xmlns:a16="http://schemas.microsoft.com/office/drawing/2014/main" id="{D5B57436-C9CA-4246-BBE5-33D8CF3ABDA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98683" y="2428874"/>
            <a:ext cx="6064718" cy="4122113"/>
          </a:xfrm>
          <a:prstGeom prst="rect">
            <a:avLst/>
          </a:prstGeom>
        </p:spPr>
      </p:pic>
      <p:sp>
        <p:nvSpPr>
          <p:cNvPr id="9" name="TextBox 8">
            <a:extLst>
              <a:ext uri="{FF2B5EF4-FFF2-40B4-BE49-F238E27FC236}">
                <a16:creationId xmlns:a16="http://schemas.microsoft.com/office/drawing/2014/main" id="{AFE245AC-EFB0-1C45-ACF6-DFAC4E3B5FB7}"/>
              </a:ext>
            </a:extLst>
          </p:cNvPr>
          <p:cNvSpPr txBox="1"/>
          <p:nvPr/>
        </p:nvSpPr>
        <p:spPr>
          <a:xfrm>
            <a:off x="9340773" y="2111421"/>
            <a:ext cx="3114675" cy="400110"/>
          </a:xfrm>
          <a:prstGeom prst="rect">
            <a:avLst/>
          </a:prstGeom>
          <a:noFill/>
        </p:spPr>
        <p:txBody>
          <a:bodyPr wrap="square" rtlCol="0">
            <a:spAutoFit/>
          </a:bodyPr>
          <a:lstStyle/>
          <a:p>
            <a:r>
              <a:rPr lang="en-US" sz="2000" dirty="0">
                <a:solidFill>
                  <a:srgbClr val="FF0000"/>
                </a:solidFill>
              </a:rPr>
              <a:t>GFS 1pm CDT Forecast</a:t>
            </a:r>
          </a:p>
        </p:txBody>
      </p:sp>
      <p:pic>
        <p:nvPicPr>
          <p:cNvPr id="12" name="Content Placeholder 11">
            <a:extLst>
              <a:ext uri="{FF2B5EF4-FFF2-40B4-BE49-F238E27FC236}">
                <a16:creationId xmlns:a16="http://schemas.microsoft.com/office/drawing/2014/main" id="{D5D758F4-074C-5B46-B5FA-2B0F14BCDAF9}"/>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28599" y="2428874"/>
            <a:ext cx="5610239" cy="4047810"/>
          </a:xfrm>
        </p:spPr>
      </p:pic>
    </p:spTree>
    <p:extLst>
      <p:ext uri="{BB962C8B-B14F-4D97-AF65-F5344CB8AC3E}">
        <p14:creationId xmlns:p14="http://schemas.microsoft.com/office/powerpoint/2010/main" val="2197718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9055F05-FDBB-9B4B-9458-2CD26A664EFD}"/>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0" y="1214303"/>
            <a:ext cx="6917547" cy="5188160"/>
          </a:xfrm>
        </p:spPr>
      </p:pic>
      <p:sp>
        <p:nvSpPr>
          <p:cNvPr id="17" name="TextBox 16">
            <a:extLst>
              <a:ext uri="{FF2B5EF4-FFF2-40B4-BE49-F238E27FC236}">
                <a16:creationId xmlns:a16="http://schemas.microsoft.com/office/drawing/2014/main" id="{DE4D3A0C-1F43-1149-A618-E053B8D2CB68}"/>
              </a:ext>
            </a:extLst>
          </p:cNvPr>
          <p:cNvSpPr txBox="1"/>
          <p:nvPr/>
        </p:nvSpPr>
        <p:spPr>
          <a:xfrm>
            <a:off x="1773932" y="1091114"/>
            <a:ext cx="3114675" cy="400110"/>
          </a:xfrm>
          <a:prstGeom prst="rect">
            <a:avLst/>
          </a:prstGeom>
          <a:noFill/>
        </p:spPr>
        <p:txBody>
          <a:bodyPr wrap="square" rtlCol="0">
            <a:spAutoFit/>
          </a:bodyPr>
          <a:lstStyle/>
          <a:p>
            <a:r>
              <a:rPr lang="en-US" sz="2000" dirty="0">
                <a:solidFill>
                  <a:srgbClr val="FF0000"/>
                </a:solidFill>
              </a:rPr>
              <a:t>GEOS 1pm CDT Forecast</a:t>
            </a:r>
          </a:p>
        </p:txBody>
      </p:sp>
      <p:sp>
        <p:nvSpPr>
          <p:cNvPr id="11" name="TextBox 10">
            <a:extLst>
              <a:ext uri="{FF2B5EF4-FFF2-40B4-BE49-F238E27FC236}">
                <a16:creationId xmlns:a16="http://schemas.microsoft.com/office/drawing/2014/main" id="{1149221A-21B4-4B44-A63D-BB2BCC74F017}"/>
              </a:ext>
            </a:extLst>
          </p:cNvPr>
          <p:cNvSpPr txBox="1"/>
          <p:nvPr/>
        </p:nvSpPr>
        <p:spPr>
          <a:xfrm>
            <a:off x="7980998" y="1091114"/>
            <a:ext cx="3114675" cy="400110"/>
          </a:xfrm>
          <a:prstGeom prst="rect">
            <a:avLst/>
          </a:prstGeom>
          <a:noFill/>
        </p:spPr>
        <p:txBody>
          <a:bodyPr wrap="square" rtlCol="0">
            <a:spAutoFit/>
          </a:bodyPr>
          <a:lstStyle/>
          <a:p>
            <a:r>
              <a:rPr lang="en-US" sz="2000" dirty="0">
                <a:solidFill>
                  <a:srgbClr val="FF0000"/>
                </a:solidFill>
              </a:rPr>
              <a:t>NAM 1pm CDT Forecast</a:t>
            </a:r>
          </a:p>
        </p:txBody>
      </p:sp>
      <p:sp>
        <p:nvSpPr>
          <p:cNvPr id="7" name="TextBox 6">
            <a:extLst>
              <a:ext uri="{FF2B5EF4-FFF2-40B4-BE49-F238E27FC236}">
                <a16:creationId xmlns:a16="http://schemas.microsoft.com/office/drawing/2014/main" id="{A3F1C283-540C-E448-AA61-34EBDCF505E2}"/>
              </a:ext>
            </a:extLst>
          </p:cNvPr>
          <p:cNvSpPr txBox="1"/>
          <p:nvPr/>
        </p:nvSpPr>
        <p:spPr>
          <a:xfrm>
            <a:off x="620110" y="157655"/>
            <a:ext cx="4403835" cy="584775"/>
          </a:xfrm>
          <a:prstGeom prst="rect">
            <a:avLst/>
          </a:prstGeom>
          <a:noFill/>
        </p:spPr>
        <p:txBody>
          <a:bodyPr wrap="square" rtlCol="0">
            <a:spAutoFit/>
          </a:bodyPr>
          <a:lstStyle/>
          <a:p>
            <a:r>
              <a:rPr lang="en-US" sz="3200" dirty="0"/>
              <a:t>Friday, May 10, 2019</a:t>
            </a:r>
          </a:p>
        </p:txBody>
      </p:sp>
      <p:pic>
        <p:nvPicPr>
          <p:cNvPr id="3" name="Picture 2">
            <a:extLst>
              <a:ext uri="{FF2B5EF4-FFF2-40B4-BE49-F238E27FC236}">
                <a16:creationId xmlns:a16="http://schemas.microsoft.com/office/drawing/2014/main" id="{9252CEE0-AAFF-2F48-B01A-F90C29BE689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10986" y="1850352"/>
            <a:ext cx="5581014" cy="3793345"/>
          </a:xfrm>
          <a:prstGeom prst="rect">
            <a:avLst/>
          </a:prstGeom>
        </p:spPr>
      </p:pic>
    </p:spTree>
    <p:extLst>
      <p:ext uri="{BB962C8B-B14F-4D97-AF65-F5344CB8AC3E}">
        <p14:creationId xmlns:p14="http://schemas.microsoft.com/office/powerpoint/2010/main" val="3345501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CBD83-0C56-584F-BE5F-A935985332B3}"/>
              </a:ext>
            </a:extLst>
          </p:cNvPr>
          <p:cNvSpPr>
            <a:spLocks noGrp="1"/>
          </p:cNvSpPr>
          <p:nvPr>
            <p:ph type="title"/>
          </p:nvPr>
        </p:nvSpPr>
        <p:spPr>
          <a:xfrm>
            <a:off x="838200" y="102368"/>
            <a:ext cx="10515600" cy="465191"/>
          </a:xfrm>
        </p:spPr>
        <p:txBody>
          <a:bodyPr>
            <a:normAutofit fontScale="90000"/>
          </a:bodyPr>
          <a:lstStyle/>
          <a:p>
            <a:r>
              <a:rPr lang="en-US" b="1" dirty="0"/>
              <a:t>Friday, May 10, 2019</a:t>
            </a:r>
          </a:p>
        </p:txBody>
      </p:sp>
      <p:pic>
        <p:nvPicPr>
          <p:cNvPr id="15" name="Content Placeholder 14">
            <a:extLst>
              <a:ext uri="{FF2B5EF4-FFF2-40B4-BE49-F238E27FC236}">
                <a16:creationId xmlns:a16="http://schemas.microsoft.com/office/drawing/2014/main" id="{4342B36E-B688-C24D-99DD-5E8171B60529}"/>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209675" y="852104"/>
            <a:ext cx="3814233" cy="2860675"/>
          </a:xfrm>
        </p:spPr>
      </p:pic>
      <p:pic>
        <p:nvPicPr>
          <p:cNvPr id="17" name="Picture 16">
            <a:extLst>
              <a:ext uri="{FF2B5EF4-FFF2-40B4-BE49-F238E27FC236}">
                <a16:creationId xmlns:a16="http://schemas.microsoft.com/office/drawing/2014/main" id="{2F1BD46D-C50F-5944-BC91-D982EC07AF2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30268" y="852104"/>
            <a:ext cx="3814233" cy="2860675"/>
          </a:xfrm>
          <a:prstGeom prst="rect">
            <a:avLst/>
          </a:prstGeom>
        </p:spPr>
      </p:pic>
      <p:pic>
        <p:nvPicPr>
          <p:cNvPr id="19" name="Picture 18">
            <a:extLst>
              <a:ext uri="{FF2B5EF4-FFF2-40B4-BE49-F238E27FC236}">
                <a16:creationId xmlns:a16="http://schemas.microsoft.com/office/drawing/2014/main" id="{EC910082-A739-5A4D-B242-BB4F7C8F01F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09675" y="3712779"/>
            <a:ext cx="3814233" cy="2860675"/>
          </a:xfrm>
          <a:prstGeom prst="rect">
            <a:avLst/>
          </a:prstGeom>
        </p:spPr>
      </p:pic>
      <p:pic>
        <p:nvPicPr>
          <p:cNvPr id="21" name="Picture 20">
            <a:extLst>
              <a:ext uri="{FF2B5EF4-FFF2-40B4-BE49-F238E27FC236}">
                <a16:creationId xmlns:a16="http://schemas.microsoft.com/office/drawing/2014/main" id="{66BAF571-890E-5F4F-9A05-DE52549D747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30267" y="3713849"/>
            <a:ext cx="3814233" cy="2860675"/>
          </a:xfrm>
          <a:prstGeom prst="rect">
            <a:avLst/>
          </a:prstGeom>
        </p:spPr>
      </p:pic>
      <p:sp>
        <p:nvSpPr>
          <p:cNvPr id="22" name="TextBox 21">
            <a:extLst>
              <a:ext uri="{FF2B5EF4-FFF2-40B4-BE49-F238E27FC236}">
                <a16:creationId xmlns:a16="http://schemas.microsoft.com/office/drawing/2014/main" id="{4F9FF39E-46FD-E849-8F4D-E6333B2122AE}"/>
              </a:ext>
            </a:extLst>
          </p:cNvPr>
          <p:cNvSpPr txBox="1"/>
          <p:nvPr/>
        </p:nvSpPr>
        <p:spPr>
          <a:xfrm>
            <a:off x="148960" y="1348039"/>
            <a:ext cx="1271588" cy="369332"/>
          </a:xfrm>
          <a:prstGeom prst="rect">
            <a:avLst/>
          </a:prstGeom>
          <a:noFill/>
        </p:spPr>
        <p:txBody>
          <a:bodyPr wrap="square" rtlCol="0">
            <a:spAutoFit/>
          </a:bodyPr>
          <a:lstStyle/>
          <a:p>
            <a:r>
              <a:rPr lang="en-US" dirty="0">
                <a:solidFill>
                  <a:srgbClr val="FF0000"/>
                </a:solidFill>
              </a:rPr>
              <a:t>7 AM CDT</a:t>
            </a:r>
          </a:p>
        </p:txBody>
      </p:sp>
      <p:sp>
        <p:nvSpPr>
          <p:cNvPr id="23" name="TextBox 22">
            <a:extLst>
              <a:ext uri="{FF2B5EF4-FFF2-40B4-BE49-F238E27FC236}">
                <a16:creationId xmlns:a16="http://schemas.microsoft.com/office/drawing/2014/main" id="{2B0F3E1C-35C3-5648-A4EF-BDB5CD970218}"/>
              </a:ext>
            </a:extLst>
          </p:cNvPr>
          <p:cNvSpPr txBox="1"/>
          <p:nvPr/>
        </p:nvSpPr>
        <p:spPr>
          <a:xfrm>
            <a:off x="5023908" y="4024048"/>
            <a:ext cx="1271588" cy="369332"/>
          </a:xfrm>
          <a:prstGeom prst="rect">
            <a:avLst/>
          </a:prstGeom>
          <a:noFill/>
        </p:spPr>
        <p:txBody>
          <a:bodyPr wrap="square" rtlCol="0">
            <a:spAutoFit/>
          </a:bodyPr>
          <a:lstStyle/>
          <a:p>
            <a:r>
              <a:rPr lang="en-US" dirty="0">
                <a:solidFill>
                  <a:srgbClr val="FF0000"/>
                </a:solidFill>
              </a:rPr>
              <a:t>4 PM CDT</a:t>
            </a:r>
          </a:p>
        </p:txBody>
      </p:sp>
      <p:sp>
        <p:nvSpPr>
          <p:cNvPr id="24" name="TextBox 23">
            <a:extLst>
              <a:ext uri="{FF2B5EF4-FFF2-40B4-BE49-F238E27FC236}">
                <a16:creationId xmlns:a16="http://schemas.microsoft.com/office/drawing/2014/main" id="{64ED08F2-ECFC-E840-AD2C-1E7622C63C08}"/>
              </a:ext>
            </a:extLst>
          </p:cNvPr>
          <p:cNvSpPr txBox="1"/>
          <p:nvPr/>
        </p:nvSpPr>
        <p:spPr>
          <a:xfrm>
            <a:off x="4904891" y="1348039"/>
            <a:ext cx="1271588" cy="369332"/>
          </a:xfrm>
          <a:prstGeom prst="rect">
            <a:avLst/>
          </a:prstGeom>
          <a:noFill/>
        </p:spPr>
        <p:txBody>
          <a:bodyPr wrap="square" rtlCol="0">
            <a:spAutoFit/>
          </a:bodyPr>
          <a:lstStyle/>
          <a:p>
            <a:r>
              <a:rPr lang="en-US" dirty="0">
                <a:solidFill>
                  <a:srgbClr val="FF0000"/>
                </a:solidFill>
              </a:rPr>
              <a:t>10 AM CDT</a:t>
            </a:r>
          </a:p>
        </p:txBody>
      </p:sp>
      <p:sp>
        <p:nvSpPr>
          <p:cNvPr id="25" name="TextBox 24">
            <a:extLst>
              <a:ext uri="{FF2B5EF4-FFF2-40B4-BE49-F238E27FC236}">
                <a16:creationId xmlns:a16="http://schemas.microsoft.com/office/drawing/2014/main" id="{58D520C1-829A-334B-8876-0CEED931CD4E}"/>
              </a:ext>
            </a:extLst>
          </p:cNvPr>
          <p:cNvSpPr txBox="1"/>
          <p:nvPr/>
        </p:nvSpPr>
        <p:spPr>
          <a:xfrm>
            <a:off x="103315" y="4024048"/>
            <a:ext cx="1271588" cy="369332"/>
          </a:xfrm>
          <a:prstGeom prst="rect">
            <a:avLst/>
          </a:prstGeom>
          <a:noFill/>
        </p:spPr>
        <p:txBody>
          <a:bodyPr wrap="square" rtlCol="0">
            <a:spAutoFit/>
          </a:bodyPr>
          <a:lstStyle/>
          <a:p>
            <a:r>
              <a:rPr lang="en-US" dirty="0">
                <a:solidFill>
                  <a:srgbClr val="FF0000"/>
                </a:solidFill>
              </a:rPr>
              <a:t>1 PM CDT</a:t>
            </a:r>
          </a:p>
        </p:txBody>
      </p:sp>
    </p:spTree>
    <p:extLst>
      <p:ext uri="{BB962C8B-B14F-4D97-AF65-F5344CB8AC3E}">
        <p14:creationId xmlns:p14="http://schemas.microsoft.com/office/powerpoint/2010/main" val="1191164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CBD83-0C56-584F-BE5F-A935985332B3}"/>
              </a:ext>
            </a:extLst>
          </p:cNvPr>
          <p:cNvSpPr>
            <a:spLocks noGrp="1"/>
          </p:cNvSpPr>
          <p:nvPr>
            <p:ph type="title"/>
          </p:nvPr>
        </p:nvSpPr>
        <p:spPr>
          <a:xfrm>
            <a:off x="838200" y="102368"/>
            <a:ext cx="10515600" cy="465191"/>
          </a:xfrm>
        </p:spPr>
        <p:txBody>
          <a:bodyPr>
            <a:normAutofit fontScale="90000"/>
          </a:bodyPr>
          <a:lstStyle/>
          <a:p>
            <a:r>
              <a:rPr lang="en-US" b="1" dirty="0"/>
              <a:t>Friday, May 10, 2019</a:t>
            </a:r>
          </a:p>
        </p:txBody>
      </p:sp>
      <p:sp>
        <p:nvSpPr>
          <p:cNvPr id="22" name="TextBox 21">
            <a:extLst>
              <a:ext uri="{FF2B5EF4-FFF2-40B4-BE49-F238E27FC236}">
                <a16:creationId xmlns:a16="http://schemas.microsoft.com/office/drawing/2014/main" id="{4F9FF39E-46FD-E849-8F4D-E6333B2122AE}"/>
              </a:ext>
            </a:extLst>
          </p:cNvPr>
          <p:cNvSpPr txBox="1"/>
          <p:nvPr/>
        </p:nvSpPr>
        <p:spPr>
          <a:xfrm>
            <a:off x="726069" y="872673"/>
            <a:ext cx="3435068" cy="369332"/>
          </a:xfrm>
          <a:prstGeom prst="rect">
            <a:avLst/>
          </a:prstGeom>
          <a:noFill/>
        </p:spPr>
        <p:txBody>
          <a:bodyPr wrap="square" rtlCol="0">
            <a:spAutoFit/>
          </a:bodyPr>
          <a:lstStyle/>
          <a:p>
            <a:r>
              <a:rPr lang="en-US" dirty="0">
                <a:solidFill>
                  <a:srgbClr val="FF0000"/>
                </a:solidFill>
              </a:rPr>
              <a:t>GFS Total Cloud Cover 1 PM CDT</a:t>
            </a:r>
          </a:p>
        </p:txBody>
      </p:sp>
      <p:sp>
        <p:nvSpPr>
          <p:cNvPr id="3" name="TextBox 2">
            <a:extLst>
              <a:ext uri="{FF2B5EF4-FFF2-40B4-BE49-F238E27FC236}">
                <a16:creationId xmlns:a16="http://schemas.microsoft.com/office/drawing/2014/main" id="{B17013D1-4C36-2C42-9B07-5299A4BB72B5}"/>
              </a:ext>
            </a:extLst>
          </p:cNvPr>
          <p:cNvSpPr txBox="1"/>
          <p:nvPr/>
        </p:nvSpPr>
        <p:spPr>
          <a:xfrm>
            <a:off x="5906814" y="198227"/>
            <a:ext cx="5570483" cy="369332"/>
          </a:xfrm>
          <a:prstGeom prst="rect">
            <a:avLst/>
          </a:prstGeom>
          <a:noFill/>
        </p:spPr>
        <p:txBody>
          <a:bodyPr wrap="square" rtlCol="0">
            <a:spAutoFit/>
          </a:bodyPr>
          <a:lstStyle/>
          <a:p>
            <a:r>
              <a:rPr lang="en-US" dirty="0">
                <a:solidFill>
                  <a:srgbClr val="FF0000"/>
                </a:solidFill>
              </a:rPr>
              <a:t>* * Max cloud cover by afternoon. </a:t>
            </a:r>
          </a:p>
        </p:txBody>
      </p:sp>
      <p:pic>
        <p:nvPicPr>
          <p:cNvPr id="9" name="Content Placeholder 8">
            <a:extLst>
              <a:ext uri="{FF2B5EF4-FFF2-40B4-BE49-F238E27FC236}">
                <a16:creationId xmlns:a16="http://schemas.microsoft.com/office/drawing/2014/main" id="{702A2F2F-CF5A-AC49-B133-EBE8EDB5E863}"/>
              </a:ext>
            </a:extLst>
          </p:cNvPr>
          <p:cNvPicPr>
            <a:picLocks noGrp="1" noChangeAspect="1"/>
          </p:cNvPicPr>
          <p:nvPr>
            <p:ph idx="1"/>
          </p:nvPr>
        </p:nvPicPr>
        <p:blipFill>
          <a:blip r:embed="rId2"/>
          <a:stretch>
            <a:fillRect/>
          </a:stretch>
        </p:blipFill>
        <p:spPr>
          <a:xfrm>
            <a:off x="254582" y="1314450"/>
            <a:ext cx="5263356" cy="5263356"/>
          </a:xfrm>
        </p:spPr>
      </p:pic>
      <p:sp>
        <p:nvSpPr>
          <p:cNvPr id="12" name="TextBox 11">
            <a:extLst>
              <a:ext uri="{FF2B5EF4-FFF2-40B4-BE49-F238E27FC236}">
                <a16:creationId xmlns:a16="http://schemas.microsoft.com/office/drawing/2014/main" id="{FB98BE39-15DC-5042-884B-48E51D61EEA0}"/>
              </a:ext>
            </a:extLst>
          </p:cNvPr>
          <p:cNvSpPr txBox="1"/>
          <p:nvPr/>
        </p:nvSpPr>
        <p:spPr>
          <a:xfrm>
            <a:off x="6450594" y="872673"/>
            <a:ext cx="3435068" cy="369332"/>
          </a:xfrm>
          <a:prstGeom prst="rect">
            <a:avLst/>
          </a:prstGeom>
          <a:noFill/>
        </p:spPr>
        <p:txBody>
          <a:bodyPr wrap="square" rtlCol="0">
            <a:spAutoFit/>
          </a:bodyPr>
          <a:lstStyle/>
          <a:p>
            <a:r>
              <a:rPr lang="en-US" dirty="0">
                <a:solidFill>
                  <a:srgbClr val="FF0000"/>
                </a:solidFill>
              </a:rPr>
              <a:t>GFS Total Cloud Cover 4 PM CDT</a:t>
            </a:r>
          </a:p>
        </p:txBody>
      </p:sp>
      <p:pic>
        <p:nvPicPr>
          <p:cNvPr id="11" name="Picture 10">
            <a:extLst>
              <a:ext uri="{FF2B5EF4-FFF2-40B4-BE49-F238E27FC236}">
                <a16:creationId xmlns:a16="http://schemas.microsoft.com/office/drawing/2014/main" id="{C21536ED-A654-694C-8B01-97EEA9734154}"/>
              </a:ext>
            </a:extLst>
          </p:cNvPr>
          <p:cNvPicPr>
            <a:picLocks noChangeAspect="1"/>
          </p:cNvPicPr>
          <p:nvPr/>
        </p:nvPicPr>
        <p:blipFill>
          <a:blip r:embed="rId3"/>
          <a:stretch>
            <a:fillRect/>
          </a:stretch>
        </p:blipFill>
        <p:spPr>
          <a:xfrm>
            <a:off x="6319837" y="1314450"/>
            <a:ext cx="5263356" cy="5263356"/>
          </a:xfrm>
          <a:prstGeom prst="rect">
            <a:avLst/>
          </a:prstGeom>
        </p:spPr>
      </p:pic>
    </p:spTree>
    <p:extLst>
      <p:ext uri="{BB962C8B-B14F-4D97-AF65-F5344CB8AC3E}">
        <p14:creationId xmlns:p14="http://schemas.microsoft.com/office/powerpoint/2010/main" val="12706522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CBD83-0C56-584F-BE5F-A935985332B3}"/>
              </a:ext>
            </a:extLst>
          </p:cNvPr>
          <p:cNvSpPr>
            <a:spLocks noGrp="1"/>
          </p:cNvSpPr>
          <p:nvPr>
            <p:ph type="title"/>
          </p:nvPr>
        </p:nvSpPr>
        <p:spPr>
          <a:xfrm>
            <a:off x="838200" y="102368"/>
            <a:ext cx="10515600" cy="465191"/>
          </a:xfrm>
        </p:spPr>
        <p:txBody>
          <a:bodyPr>
            <a:normAutofit fontScale="90000"/>
          </a:bodyPr>
          <a:lstStyle/>
          <a:p>
            <a:r>
              <a:rPr lang="en-US" b="1" dirty="0"/>
              <a:t>Friday, May 10, 2019</a:t>
            </a:r>
          </a:p>
        </p:txBody>
      </p:sp>
      <p:sp>
        <p:nvSpPr>
          <p:cNvPr id="22" name="TextBox 21">
            <a:extLst>
              <a:ext uri="{FF2B5EF4-FFF2-40B4-BE49-F238E27FC236}">
                <a16:creationId xmlns:a16="http://schemas.microsoft.com/office/drawing/2014/main" id="{4F9FF39E-46FD-E849-8F4D-E6333B2122AE}"/>
              </a:ext>
            </a:extLst>
          </p:cNvPr>
          <p:cNvSpPr txBox="1"/>
          <p:nvPr/>
        </p:nvSpPr>
        <p:spPr>
          <a:xfrm>
            <a:off x="188577" y="1057311"/>
            <a:ext cx="3435068" cy="369332"/>
          </a:xfrm>
          <a:prstGeom prst="rect">
            <a:avLst/>
          </a:prstGeom>
          <a:noFill/>
        </p:spPr>
        <p:txBody>
          <a:bodyPr wrap="square" rtlCol="0">
            <a:spAutoFit/>
          </a:bodyPr>
          <a:lstStyle/>
          <a:p>
            <a:r>
              <a:rPr lang="en-US" dirty="0">
                <a:solidFill>
                  <a:srgbClr val="FF0000"/>
                </a:solidFill>
              </a:rPr>
              <a:t>GFS Low Cloud Cover 1 PM CDT</a:t>
            </a:r>
          </a:p>
        </p:txBody>
      </p:sp>
      <p:sp>
        <p:nvSpPr>
          <p:cNvPr id="24" name="TextBox 23">
            <a:extLst>
              <a:ext uri="{FF2B5EF4-FFF2-40B4-BE49-F238E27FC236}">
                <a16:creationId xmlns:a16="http://schemas.microsoft.com/office/drawing/2014/main" id="{64ED08F2-ECFC-E840-AD2C-1E7622C63C08}"/>
              </a:ext>
            </a:extLst>
          </p:cNvPr>
          <p:cNvSpPr txBox="1"/>
          <p:nvPr/>
        </p:nvSpPr>
        <p:spPr>
          <a:xfrm>
            <a:off x="4058478" y="1057311"/>
            <a:ext cx="4075043" cy="369332"/>
          </a:xfrm>
          <a:prstGeom prst="rect">
            <a:avLst/>
          </a:prstGeom>
          <a:noFill/>
        </p:spPr>
        <p:txBody>
          <a:bodyPr wrap="square" rtlCol="0">
            <a:spAutoFit/>
          </a:bodyPr>
          <a:lstStyle/>
          <a:p>
            <a:r>
              <a:rPr lang="en-US" dirty="0">
                <a:solidFill>
                  <a:srgbClr val="FF0000"/>
                </a:solidFill>
              </a:rPr>
              <a:t>GFS Middle Cloud Cover 1 PM CDT</a:t>
            </a:r>
          </a:p>
        </p:txBody>
      </p:sp>
      <p:sp>
        <p:nvSpPr>
          <p:cNvPr id="25" name="TextBox 24">
            <a:extLst>
              <a:ext uri="{FF2B5EF4-FFF2-40B4-BE49-F238E27FC236}">
                <a16:creationId xmlns:a16="http://schemas.microsoft.com/office/drawing/2014/main" id="{58D520C1-829A-334B-8876-0CEED931CD4E}"/>
              </a:ext>
            </a:extLst>
          </p:cNvPr>
          <p:cNvSpPr txBox="1"/>
          <p:nvPr/>
        </p:nvSpPr>
        <p:spPr>
          <a:xfrm>
            <a:off x="8133521" y="1057311"/>
            <a:ext cx="3266902" cy="369332"/>
          </a:xfrm>
          <a:prstGeom prst="rect">
            <a:avLst/>
          </a:prstGeom>
          <a:noFill/>
        </p:spPr>
        <p:txBody>
          <a:bodyPr wrap="square" rtlCol="0">
            <a:spAutoFit/>
          </a:bodyPr>
          <a:lstStyle/>
          <a:p>
            <a:r>
              <a:rPr lang="en-US" dirty="0">
                <a:solidFill>
                  <a:srgbClr val="FF0000"/>
                </a:solidFill>
              </a:rPr>
              <a:t>GFS High Cloud Cover 1 PM CDT</a:t>
            </a:r>
          </a:p>
        </p:txBody>
      </p:sp>
      <p:pic>
        <p:nvPicPr>
          <p:cNvPr id="6" name="Content Placeholder 5">
            <a:extLst>
              <a:ext uri="{FF2B5EF4-FFF2-40B4-BE49-F238E27FC236}">
                <a16:creationId xmlns:a16="http://schemas.microsoft.com/office/drawing/2014/main" id="{D5DD595F-E510-D34A-A9B6-A710838AF299}"/>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0" y="1619133"/>
            <a:ext cx="3812221" cy="3812221"/>
          </a:xfrm>
        </p:spPr>
      </p:pic>
      <p:pic>
        <p:nvPicPr>
          <p:cNvPr id="9" name="Picture 8">
            <a:extLst>
              <a:ext uri="{FF2B5EF4-FFF2-40B4-BE49-F238E27FC236}">
                <a16:creationId xmlns:a16="http://schemas.microsoft.com/office/drawing/2014/main" id="{4DD86AA9-74A7-AA43-AA8C-86DFACE748A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58477" y="1619132"/>
            <a:ext cx="3812221" cy="3812221"/>
          </a:xfrm>
          <a:prstGeom prst="rect">
            <a:avLst/>
          </a:prstGeom>
        </p:spPr>
      </p:pic>
      <p:pic>
        <p:nvPicPr>
          <p:cNvPr id="14" name="Picture 13">
            <a:extLst>
              <a:ext uri="{FF2B5EF4-FFF2-40B4-BE49-F238E27FC236}">
                <a16:creationId xmlns:a16="http://schemas.microsoft.com/office/drawing/2014/main" id="{1B577FEE-9C78-334D-B5DA-F0ACB6DDEB4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61922" y="1619131"/>
            <a:ext cx="3812221" cy="3812221"/>
          </a:xfrm>
          <a:prstGeom prst="rect">
            <a:avLst/>
          </a:prstGeom>
        </p:spPr>
      </p:pic>
    </p:spTree>
    <p:extLst>
      <p:ext uri="{BB962C8B-B14F-4D97-AF65-F5344CB8AC3E}">
        <p14:creationId xmlns:p14="http://schemas.microsoft.com/office/powerpoint/2010/main" val="26219667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BD810-0F57-6442-BBB7-0368CAA6DDC2}"/>
              </a:ext>
            </a:extLst>
          </p:cNvPr>
          <p:cNvSpPr>
            <a:spLocks noGrp="1"/>
          </p:cNvSpPr>
          <p:nvPr>
            <p:ph type="title"/>
          </p:nvPr>
        </p:nvSpPr>
        <p:spPr>
          <a:xfrm>
            <a:off x="485775" y="365125"/>
            <a:ext cx="10868025" cy="601827"/>
          </a:xfrm>
        </p:spPr>
        <p:txBody>
          <a:bodyPr>
            <a:normAutofit fontScale="90000"/>
          </a:bodyPr>
          <a:lstStyle/>
          <a:p>
            <a:r>
              <a:rPr lang="en-US" dirty="0" err="1"/>
              <a:t>Cocodrie</a:t>
            </a:r>
            <a:r>
              <a:rPr lang="en-US" dirty="0"/>
              <a:t> &amp; Port </a:t>
            </a:r>
            <a:r>
              <a:rPr lang="en-US" dirty="0" err="1"/>
              <a:t>Fourchon</a:t>
            </a:r>
            <a:r>
              <a:rPr lang="en-US" dirty="0"/>
              <a:t> Datagrams (from May 9)</a:t>
            </a:r>
          </a:p>
        </p:txBody>
      </p:sp>
      <p:pic>
        <p:nvPicPr>
          <p:cNvPr id="5" name="Content Placeholder 4">
            <a:extLst>
              <a:ext uri="{FF2B5EF4-FFF2-40B4-BE49-F238E27FC236}">
                <a16:creationId xmlns:a16="http://schemas.microsoft.com/office/drawing/2014/main" id="{F25701AA-87EA-AF45-A3DD-056DCD73D223}"/>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725" y="1413669"/>
            <a:ext cx="5933167" cy="4905375"/>
          </a:xfrm>
        </p:spPr>
      </p:pic>
      <p:pic>
        <p:nvPicPr>
          <p:cNvPr id="8" name="Content Placeholder 7">
            <a:extLst>
              <a:ext uri="{FF2B5EF4-FFF2-40B4-BE49-F238E27FC236}">
                <a16:creationId xmlns:a16="http://schemas.microsoft.com/office/drawing/2014/main" id="{4F13E038-34E5-214D-AE9E-B01BDCED3CC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34892" y="1413669"/>
            <a:ext cx="5933167" cy="4905375"/>
          </a:xfrm>
          <a:prstGeom prst="rect">
            <a:avLst/>
          </a:prstGeom>
        </p:spPr>
      </p:pic>
    </p:spTree>
    <p:extLst>
      <p:ext uri="{BB962C8B-B14F-4D97-AF65-F5344CB8AC3E}">
        <p14:creationId xmlns:p14="http://schemas.microsoft.com/office/powerpoint/2010/main" val="14833360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499</TotalTime>
  <Words>342</Words>
  <Application>Microsoft Macintosh PowerPoint</Application>
  <PresentationFormat>Widescreen</PresentationFormat>
  <Paragraphs>37</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SCOAPE Wx Forecast Briefing</vt:lpstr>
      <vt:lpstr>SCOAPE Outlook - May 10, 2019</vt:lpstr>
      <vt:lpstr>PowerPoint Presentation</vt:lpstr>
      <vt:lpstr>Thursday (5/9): A cold front will continue tracking southeastward across central and eastern U.S. through end of workweek, with rain and thunderstorms along and ahead of it including into the Lower Mississippi Valley.  Friday (5/10): Front is expected to stall across the Southeast into the Lower Mississippi Valley and along Western Gulf Coast, so another wet day is forecast for those areas.   In Cocodrie Today: A chance of showers &amp; thunderstorms between 7am and 1pm, then showers likely and possibly a thunderstorm after 1pm. Some of storms could be severe. Mostly cloudy, with high near 82. Southeast wind 10-15 mph. Chance of precip is 60%.  Tonight: A chance of showers &amp; thunderstorms. Some storms could be severe. Mostly cloudy, low 74. Southeast wind around 10 mph, with gusts as high as 20 mph. Chance of precipitation is 40%.  </vt:lpstr>
      <vt:lpstr>PowerPoint Presentation</vt:lpstr>
      <vt:lpstr>Friday, May 10, 2019</vt:lpstr>
      <vt:lpstr>Friday, May 10, 2019</vt:lpstr>
      <vt:lpstr>Friday, May 10, 2019</vt:lpstr>
      <vt:lpstr>Cocodrie &amp; Port Fourchon Datagrams (from May 9)</vt:lpstr>
      <vt:lpstr>LOOP Datagrams (from May 9)</vt:lpstr>
      <vt:lpstr>Friday: Thunderstorms likely near the coast and LOOP.  Sampling may be better to the south and east. </vt:lpstr>
      <vt:lpstr>Preliminary Cruise Track – New Suggestions</vt:lpstr>
      <vt:lpstr>Forecast for Cocodrie: Saturday: 50 percent chance of showers &amp; thunderstorms. Mostly cloudy, with a high near 82. South wind 10 to 15 mph.  Saturday Night: 50 percent chance of showers &amp; thunderstorms. Mostly cloudy, with a low around 74. South wind 10 to 15 mph.  Sunday: Showers &amp; thunderstorms mainly before 1pm. Partly sunny, with high near 81. Southwest wind around 15 mph. Chance of precip is 70%. Sunday Night: A chance of showers &amp; thunderstorms before 1am, then chance of showers b/w 1am &amp; 4am, then chance of showers &amp; thunderstorms after 4am. Mostly cloudy, with low 68. Southwest wind 5-10 mph becoming north after midnight. Chance of precipitation is 40%. Monday: 30 % chance of showers &amp; thunderstorms before 1pm. Mostly cloudy, with high 81. North wind 5-10 mph becoming east in afternoon.  Monday Night: 20 % chance of showers &amp; thunderstorms. Mostly cloudy, low 69. East wind around 5 mph.  Tuesday: Chance of showers and thunderstorms. Partly sunny, with a high near 81. East wind around 10 mph.  Tuesday Night: Chance of showers and thunderstorms. Mostly cloudy, with a low around 70. East wind around 10 mph.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SCOAPE Forecast Briefing</dc:title>
  <dc:creator>Debra E Wicks Kollonige</dc:creator>
  <cp:lastModifiedBy>Debra E Wicks Kollonige</cp:lastModifiedBy>
  <cp:revision>34</cp:revision>
  <dcterms:created xsi:type="dcterms:W3CDTF">2019-05-09T10:17:46Z</dcterms:created>
  <dcterms:modified xsi:type="dcterms:W3CDTF">2019-05-10T20:37:20Z</dcterms:modified>
</cp:coreProperties>
</file>